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258" r:id="rId2"/>
    <p:sldId id="263" r:id="rId3"/>
    <p:sldId id="259" r:id="rId4"/>
    <p:sldId id="309" r:id="rId5"/>
    <p:sldId id="266" r:id="rId6"/>
    <p:sldId id="267" r:id="rId7"/>
    <p:sldId id="268" r:id="rId8"/>
    <p:sldId id="269" r:id="rId9"/>
    <p:sldId id="274" r:id="rId10"/>
    <p:sldId id="275" r:id="rId11"/>
    <p:sldId id="278" r:id="rId12"/>
    <p:sldId id="276" r:id="rId13"/>
    <p:sldId id="277" r:id="rId14"/>
    <p:sldId id="313" r:id="rId15"/>
    <p:sldId id="315" r:id="rId16"/>
    <p:sldId id="314" r:id="rId17"/>
    <p:sldId id="280" r:id="rId18"/>
    <p:sldId id="320" r:id="rId19"/>
    <p:sldId id="307" r:id="rId20"/>
    <p:sldId id="281" r:id="rId21"/>
    <p:sldId id="282" r:id="rId22"/>
    <p:sldId id="283" r:id="rId23"/>
    <p:sldId id="312" r:id="rId24"/>
    <p:sldId id="316" r:id="rId25"/>
    <p:sldId id="319" r:id="rId26"/>
    <p:sldId id="285" r:id="rId27"/>
    <p:sldId id="286" r:id="rId28"/>
    <p:sldId id="287" r:id="rId29"/>
    <p:sldId id="317" r:id="rId30"/>
    <p:sldId id="318" r:id="rId31"/>
    <p:sldId id="291" r:id="rId32"/>
    <p:sldId id="292" r:id="rId33"/>
    <p:sldId id="293" r:id="rId34"/>
    <p:sldId id="294" r:id="rId35"/>
    <p:sldId id="296" r:id="rId36"/>
    <p:sldId id="297" r:id="rId37"/>
    <p:sldId id="321" r:id="rId38"/>
    <p:sldId id="298" r:id="rId39"/>
    <p:sldId id="304" r:id="rId40"/>
    <p:sldId id="299" r:id="rId41"/>
    <p:sldId id="301" r:id="rId42"/>
    <p:sldId id="305" r:id="rId43"/>
    <p:sldId id="306" r:id="rId44"/>
    <p:sldId id="302" r:id="rId45"/>
    <p:sldId id="261"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409"/>
    <a:srgbClr val="00E30D"/>
    <a:srgbClr val="005FFE"/>
    <a:srgbClr val="3237EC"/>
    <a:srgbClr val="CB0800"/>
    <a:srgbClr val="0CCE00"/>
    <a:srgbClr val="909000"/>
    <a:srgbClr val="FFFF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4" autoAdjust="0"/>
    <p:restoredTop sz="90977" autoAdjust="0"/>
  </p:normalViewPr>
  <p:slideViewPr>
    <p:cSldViewPr snapToObjects="1">
      <p:cViewPr varScale="1">
        <p:scale>
          <a:sx n="78" d="100"/>
          <a:sy n="78" d="100"/>
        </p:scale>
        <p:origin x="804" y="3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BD2E9E-21F1-4E61-908C-832B0308232B}" type="datetimeFigureOut">
              <a:rPr lang="en-US" smtClean="0"/>
              <a:pPr/>
              <a:t>3/23/2018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8434B4-79FB-4359-8E06-73229C8A3E5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Hi, I’m Steve Sandler and in today’s webinar I’m going to talk about designing power supplies for sensitive circuits.  More specifically, I’m going to talk about two topics:</a:t>
            </a:r>
          </a:p>
          <a:p>
            <a:pPr lvl="0"/>
            <a:r>
              <a:rPr lang="en-US" sz="1200" kern="1200" dirty="0">
                <a:solidFill>
                  <a:schemeClr val="tx1"/>
                </a:solidFill>
                <a:effectLst/>
                <a:latin typeface="+mn-lt"/>
                <a:ea typeface="+mn-ea"/>
                <a:cs typeface="+mn-cs"/>
              </a:rPr>
              <a:t>How to determine the sensitivity of the circuit</a:t>
            </a:r>
          </a:p>
          <a:p>
            <a:pPr lvl="0"/>
            <a:r>
              <a:rPr lang="en-US" sz="1200" kern="1200" dirty="0">
                <a:solidFill>
                  <a:schemeClr val="tx1"/>
                </a:solidFill>
                <a:effectLst/>
                <a:latin typeface="+mn-lt"/>
                <a:ea typeface="+mn-ea"/>
                <a:cs typeface="+mn-cs"/>
              </a:rPr>
              <a:t>If it is sensitive, how do I design the power supply so as not to degrade the circuit performance.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I’ll use an off the shelf surface mount crystal clock oscillator to demonstrate the techniques I am sharing in this webinar.</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Airborne noise can also couple into the power supply, and at these ultra-low noise levels airborne noise can become quite significant in the measurement.  I prefer to use very short multiple shield coaxial cable to connect the line injector to the sensitive circuit.  The 50 Ω coaxial cable needs to be very short to avoid resonances in the power leads, since neither the clock or the line injector are a good impedance match for the coaxial cable.  This measurement pair shows the phase noise of an ultra-low jitter clock connected to the line injector using a short double-shield coaxial cable and using 18” banana leads.   </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11</a:t>
            </a:fld>
            <a:endParaRPr lang="en-US"/>
          </a:p>
        </p:txBody>
      </p:sp>
    </p:spTree>
    <p:extLst>
      <p:ext uri="{BB962C8B-B14F-4D97-AF65-F5344CB8AC3E}">
        <p14:creationId xmlns:p14="http://schemas.microsoft.com/office/powerpoint/2010/main" val="1452218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of these considerations led to my measurement setup.  You can see I used short, coaxial connections and you can also see that I added a TEE adapter and a DC block so that the injected power supply signal noise could also be monitored..  Depending on the signal level, in some cases the spectrum function on an oscilloscope will also work for monitoring the injected signal amplitude.</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12</a:t>
            </a:fld>
            <a:endParaRPr lang="en-US"/>
          </a:p>
        </p:txBody>
      </p:sp>
    </p:spTree>
    <p:extLst>
      <p:ext uri="{BB962C8B-B14F-4D97-AF65-F5344CB8AC3E}">
        <p14:creationId xmlns:p14="http://schemas.microsoft.com/office/powerpoint/2010/main" val="3422718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you can see a comparison of the noise density for the two voltage regulators on the VRTS3 demo board I used for these measurements along with the noise density for the J2120A line injector we’ll refer to as noiseless. </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13</a:t>
            </a:fld>
            <a:endParaRPr lang="en-US"/>
          </a:p>
        </p:txBody>
      </p:sp>
    </p:spTree>
    <p:extLst>
      <p:ext uri="{BB962C8B-B14F-4D97-AF65-F5344CB8AC3E}">
        <p14:creationId xmlns:p14="http://schemas.microsoft.com/office/powerpoint/2010/main" val="1631609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14</a:t>
            </a:fld>
            <a:endParaRPr lang="en-US"/>
          </a:p>
        </p:txBody>
      </p:sp>
    </p:spTree>
    <p:extLst>
      <p:ext uri="{BB962C8B-B14F-4D97-AF65-F5344CB8AC3E}">
        <p14:creationId xmlns:p14="http://schemas.microsoft.com/office/powerpoint/2010/main" val="278105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comparison of the average measurement noise floor with and without the 20dB low noise preamplifier,  The preamplifier reduces the noise level by approximately 14dB and is generally a good idea if you want to use an oscilloscope for the noise density measurement.  </a:t>
            </a:r>
          </a:p>
        </p:txBody>
      </p:sp>
      <p:sp>
        <p:nvSpPr>
          <p:cNvPr id="4" name="Slide Number Placeholder 3"/>
          <p:cNvSpPr>
            <a:spLocks noGrp="1"/>
          </p:cNvSpPr>
          <p:nvPr>
            <p:ph type="sldNum" sz="quarter" idx="10"/>
          </p:nvPr>
        </p:nvSpPr>
        <p:spPr/>
        <p:txBody>
          <a:bodyPr/>
          <a:lstStyle/>
          <a:p>
            <a:fld id="{D78434B4-79FB-4359-8E06-73229C8A3E5A}" type="slidenum">
              <a:rPr lang="en-US" smtClean="0"/>
              <a:pPr/>
              <a:t>15</a:t>
            </a:fld>
            <a:endParaRPr lang="en-US"/>
          </a:p>
        </p:txBody>
      </p:sp>
    </p:spTree>
    <p:extLst>
      <p:ext uri="{BB962C8B-B14F-4D97-AF65-F5344CB8AC3E}">
        <p14:creationId xmlns:p14="http://schemas.microsoft.com/office/powerpoint/2010/main" val="2896489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oscilloscope shows the noise density of the 3 power supplies as well as the measurement noise floor.  While not nearly as high resolution or clean as the phase noise analyzer the measurement still provides usable data.  The measurements of the linear regulator and switching </a:t>
            </a:r>
            <a:r>
              <a:rPr lang="en-US" dirty="0" err="1"/>
              <a:t>requlator</a:t>
            </a:r>
            <a:r>
              <a:rPr lang="en-US" dirty="0"/>
              <a:t> are reasonably close to the results from the phase noise meter.  The noiseless measurement and noise floor are significantly higher    If this is starting to sound complicated, have no fear I promise that I will make this all very simple for you before we are finished. </a:t>
            </a:r>
          </a:p>
        </p:txBody>
      </p:sp>
      <p:sp>
        <p:nvSpPr>
          <p:cNvPr id="4" name="Slide Number Placeholder 3"/>
          <p:cNvSpPr>
            <a:spLocks noGrp="1"/>
          </p:cNvSpPr>
          <p:nvPr>
            <p:ph type="sldNum" sz="quarter" idx="10"/>
          </p:nvPr>
        </p:nvSpPr>
        <p:spPr/>
        <p:txBody>
          <a:bodyPr/>
          <a:lstStyle/>
          <a:p>
            <a:fld id="{D78434B4-79FB-4359-8E06-73229C8A3E5A}" type="slidenum">
              <a:rPr lang="en-US" smtClean="0"/>
              <a:pPr/>
              <a:t>16</a:t>
            </a:fld>
            <a:endParaRPr lang="en-US"/>
          </a:p>
        </p:txBody>
      </p:sp>
    </p:spTree>
    <p:extLst>
      <p:ext uri="{BB962C8B-B14F-4D97-AF65-F5344CB8AC3E}">
        <p14:creationId xmlns:p14="http://schemas.microsoft.com/office/powerpoint/2010/main" val="1879893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we’re finally ready to make some signal measurements using our noiseless setup.  I’m using SMD clocks for this webinar, but the same technique is generally applicable to other sensitive circuits.</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17</a:t>
            </a:fld>
            <a:endParaRPr lang="en-US"/>
          </a:p>
        </p:txBody>
      </p:sp>
    </p:spTree>
    <p:extLst>
      <p:ext uri="{BB962C8B-B14F-4D97-AF65-F5344CB8AC3E}">
        <p14:creationId xmlns:p14="http://schemas.microsoft.com/office/powerpoint/2010/main" val="73255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modulation schemes result in signal spurs, but they don’t all contribute to jitter in the same way.  Most jitter is due to phase noise and so while you might use an oscilloscope to identify the modulation spurs, it isn’t necessarily the best way to determine jitter.</a:t>
            </a:r>
          </a:p>
        </p:txBody>
      </p:sp>
      <p:sp>
        <p:nvSpPr>
          <p:cNvPr id="4" name="Slide Number Placeholder 3"/>
          <p:cNvSpPr>
            <a:spLocks noGrp="1"/>
          </p:cNvSpPr>
          <p:nvPr>
            <p:ph type="sldNum" sz="quarter" idx="10"/>
          </p:nvPr>
        </p:nvSpPr>
        <p:spPr/>
        <p:txBody>
          <a:bodyPr/>
          <a:lstStyle/>
          <a:p>
            <a:fld id="{D78434B4-79FB-4359-8E06-73229C8A3E5A}" type="slidenum">
              <a:rPr lang="en-US" smtClean="0"/>
              <a:pPr/>
              <a:t>18</a:t>
            </a:fld>
            <a:endParaRPr lang="en-US"/>
          </a:p>
        </p:txBody>
      </p:sp>
    </p:spTree>
    <p:extLst>
      <p:ext uri="{BB962C8B-B14F-4D97-AF65-F5344CB8AC3E}">
        <p14:creationId xmlns:p14="http://schemas.microsoft.com/office/powerpoint/2010/main" val="2888508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ideal instrument for measuring phase noise is a phase noise meter.  The phase noise meter has a much lower noise floor than an oscilloscope, greatly improved dynamic range and can separate AM and PM modulation.  This instrument simultaneously presents time jitter results.  The instrument provides total jitter </a:t>
            </a:r>
            <a:r>
              <a:rPr lang="en-US" dirty="0" err="1"/>
              <a:t>sa</a:t>
            </a:r>
            <a:r>
              <a:rPr lang="en-US" dirty="0"/>
              <a:t> well as the individual discrete (spur) contributors and the random jitter.  This is by far the best method of measuring phase noise and jitter. </a:t>
            </a:r>
          </a:p>
        </p:txBody>
      </p:sp>
      <p:sp>
        <p:nvSpPr>
          <p:cNvPr id="4" name="Slide Number Placeholder 3"/>
          <p:cNvSpPr>
            <a:spLocks noGrp="1"/>
          </p:cNvSpPr>
          <p:nvPr>
            <p:ph type="sldNum" sz="quarter" idx="10"/>
          </p:nvPr>
        </p:nvSpPr>
        <p:spPr/>
        <p:txBody>
          <a:bodyPr/>
          <a:lstStyle/>
          <a:p>
            <a:fld id="{D78434B4-79FB-4359-8E06-73229C8A3E5A}" type="slidenum">
              <a:rPr lang="en-US" smtClean="0"/>
              <a:pPr/>
              <a:t>19</a:t>
            </a:fld>
            <a:endParaRPr lang="en-US"/>
          </a:p>
        </p:txBody>
      </p:sp>
    </p:spTree>
    <p:extLst>
      <p:ext uri="{BB962C8B-B14F-4D97-AF65-F5344CB8AC3E}">
        <p14:creationId xmlns:p14="http://schemas.microsoft.com/office/powerpoint/2010/main" val="1194902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20</a:t>
            </a:fld>
            <a:endParaRPr lang="en-US"/>
          </a:p>
        </p:txBody>
      </p:sp>
    </p:spTree>
    <p:extLst>
      <p:ext uri="{BB962C8B-B14F-4D97-AF65-F5344CB8AC3E}">
        <p14:creationId xmlns:p14="http://schemas.microsoft.com/office/powerpoint/2010/main" val="145616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21</a:t>
            </a:fld>
            <a:endParaRPr lang="en-US"/>
          </a:p>
        </p:txBody>
      </p:sp>
    </p:spTree>
    <p:extLst>
      <p:ext uri="{BB962C8B-B14F-4D97-AF65-F5344CB8AC3E}">
        <p14:creationId xmlns:p14="http://schemas.microsoft.com/office/powerpoint/2010/main" val="4235548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Jitter is commonly measured using an oscilloscope. The measurement is time interval error or TIE. The TIE is equivalent to a sampled version of phase noise and so the spectrum of a sequence of TIE measurements known as a trend or track is, to within a scaling factor, the phase noise.</a:t>
            </a:r>
          </a:p>
          <a:p>
            <a:r>
              <a:rPr lang="en-US" sz="1200" kern="1200" dirty="0">
                <a:solidFill>
                  <a:schemeClr val="tx1"/>
                </a:solidFill>
                <a:effectLst/>
                <a:latin typeface="+mn-lt"/>
                <a:ea typeface="+mn-ea"/>
                <a:cs typeface="+mn-cs"/>
              </a:rPr>
              <a:t>The plots shown here are the phase noise plots measured using the FFT of the TIE trend on an oscilloscope (blue trace) and the same oscillator measured using an FSWP phase noise analyzer (red trace). The scaling factor to convert the TIE trend is 20log(pi*125e6*FFT(TIE)/sqrt(RBW)). The measurements agree closely with the phase noise analyzer but there are more spurs in the TIE measurement due to the sampled phase error that results in aliasing and the noise floor of the oscilloscope is higher than that of the phase noise analyzer.</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23</a:t>
            </a:fld>
            <a:endParaRPr lang="en-US"/>
          </a:p>
        </p:txBody>
      </p:sp>
    </p:spTree>
    <p:extLst>
      <p:ext uri="{BB962C8B-B14F-4D97-AF65-F5344CB8AC3E}">
        <p14:creationId xmlns:p14="http://schemas.microsoft.com/office/powerpoint/2010/main" val="3186258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two methods we can use to achieve the noise free performance of the clock.  One method is to connect a signal generator to the line injector modulation input.  Then inject a low amplitude sine signal and measure the resulting phase noise spur.  Repeat this measurement at many frequencies and use this to generate a PSMR curve of the sensitive device.  From this curve, and the allowable degradation, the allowable power supply noise can be determined as a function of frequency.  Just reduce the 5uV by the spur height.   Then of course you need to design a power supply to that noise requirement.</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25</a:t>
            </a:fld>
            <a:endParaRPr lang="en-US"/>
          </a:p>
        </p:txBody>
      </p:sp>
    </p:spTree>
    <p:extLst>
      <p:ext uri="{BB962C8B-B14F-4D97-AF65-F5344CB8AC3E}">
        <p14:creationId xmlns:p14="http://schemas.microsoft.com/office/powerpoint/2010/main" val="876257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already have the noise free phase noise plot as well as the phase noise plots for the two power supplies on the board, we can use the difference between the noise free trace and the power supply trace to determine how much EXCESS noise there is for each power supply</a:t>
            </a:r>
          </a:p>
        </p:txBody>
      </p:sp>
      <p:sp>
        <p:nvSpPr>
          <p:cNvPr id="4" name="Slide Number Placeholder 3"/>
          <p:cNvSpPr>
            <a:spLocks noGrp="1"/>
          </p:cNvSpPr>
          <p:nvPr>
            <p:ph type="sldNum" sz="quarter" idx="10"/>
          </p:nvPr>
        </p:nvSpPr>
        <p:spPr/>
        <p:txBody>
          <a:bodyPr/>
          <a:lstStyle/>
          <a:p>
            <a:fld id="{D78434B4-79FB-4359-8E06-73229C8A3E5A}" type="slidenum">
              <a:rPr lang="en-US" smtClean="0"/>
              <a:pPr/>
              <a:t>26</a:t>
            </a:fld>
            <a:endParaRPr lang="en-US"/>
          </a:p>
        </p:txBody>
      </p:sp>
    </p:spTree>
    <p:extLst>
      <p:ext uri="{BB962C8B-B14F-4D97-AF65-F5344CB8AC3E}">
        <p14:creationId xmlns:p14="http://schemas.microsoft.com/office/powerpoint/2010/main" val="3111063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I’ve subtracted each of the power supply phase noise traces from the noise free.  I did this by exporting the trace data to EXCEL.  There are 20,000 frequency points in the data, so I only showed a few of them and compressed them so that you could see the DIFFERENCE value is frequency dependent.  I also plotted the data for all 20,000 frequency points.  This curve represents the attenuation needed to precisely equal the noise free performance.  This is our goal, since it will provide the optimum result.  Overdesign of the power supply would cost more with no benefit, and under-designing the power supply, so will result in degraded performance.</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27</a:t>
            </a:fld>
            <a:endParaRPr lang="en-US"/>
          </a:p>
        </p:txBody>
      </p:sp>
    </p:spTree>
    <p:extLst>
      <p:ext uri="{BB962C8B-B14F-4D97-AF65-F5344CB8AC3E}">
        <p14:creationId xmlns:p14="http://schemas.microsoft.com/office/powerpoint/2010/main" val="2378375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simplest filter is a single pole R-C type filter, and that is generally sufficient for low power applications.  This clock draws 38mA at 3.3V, represented by an 87 Ω load resistor.  The clock power supply spec is 3.3V </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10% and we’ll use 3% of the 10% budget for power supply filter.  This leaves room for the tolerance of the power supply and the operating clock current while still complying with the -10% minimum voltage.  The resistor value is calculated from the 3% value or 100mV and the 38mA operating clock current.  In this example a 2.6 Ω resistor is inserted between the voltage regulator and the clock. With the resistor value fixed, the capacitance required at each frequency can be calculated based on the attenuation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also calculated the capacitance requirements for the LDO in blue and the switching regulator in RED.  Choosing the maximum capacitance from each of the curves, 27uF is required for the linear regulator and 72uF is required for the switching regulator.  The maximum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ESR is also calculated for each power supply.  Its actually better to keep the ESR towards the high side, first because it is cheaper and second because we want to avoid possible resonance of any ceramic capacitors inside the oscillator and the ESL of the filter capacitor.  </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28</a:t>
            </a:fld>
            <a:endParaRPr lang="en-US"/>
          </a:p>
        </p:txBody>
      </p:sp>
    </p:spTree>
    <p:extLst>
      <p:ext uri="{BB962C8B-B14F-4D97-AF65-F5344CB8AC3E}">
        <p14:creationId xmlns:p14="http://schemas.microsoft.com/office/powerpoint/2010/main" val="2100424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filter attenuation for the LDO regulator using the 27uF capacitor with carious ESR.  The required attenuation is also shown for comparison.  So ideally a 450mOhm ESR 27uF capacitor would be selected</a:t>
            </a:r>
          </a:p>
        </p:txBody>
      </p:sp>
      <p:sp>
        <p:nvSpPr>
          <p:cNvPr id="4" name="Slide Number Placeholder 3"/>
          <p:cNvSpPr>
            <a:spLocks noGrp="1"/>
          </p:cNvSpPr>
          <p:nvPr>
            <p:ph type="sldNum" sz="quarter" idx="10"/>
          </p:nvPr>
        </p:nvSpPr>
        <p:spPr/>
        <p:txBody>
          <a:bodyPr/>
          <a:lstStyle/>
          <a:p>
            <a:fld id="{D78434B4-79FB-4359-8E06-73229C8A3E5A}" type="slidenum">
              <a:rPr lang="en-US" smtClean="0"/>
              <a:pPr/>
              <a:t>29</a:t>
            </a:fld>
            <a:endParaRPr lang="en-US"/>
          </a:p>
        </p:txBody>
      </p:sp>
    </p:spTree>
    <p:extLst>
      <p:ext uri="{BB962C8B-B14F-4D97-AF65-F5344CB8AC3E}">
        <p14:creationId xmlns:p14="http://schemas.microsoft.com/office/powerpoint/2010/main" val="3536342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similar simulation for the switching </a:t>
            </a:r>
            <a:r>
              <a:rPr lang="en-US" dirty="0" err="1"/>
              <a:t>requlator</a:t>
            </a:r>
            <a:r>
              <a:rPr lang="en-US" dirty="0"/>
              <a:t> shows the performance of the calculated capacitor along with the required attenuation.  For the switching regulator a 30mOhm 75uF capacitor would work well.  Of course the next larger standard value can also be used</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30</a:t>
            </a:fld>
            <a:endParaRPr lang="en-US"/>
          </a:p>
        </p:txBody>
      </p:sp>
    </p:spTree>
    <p:extLst>
      <p:ext uri="{BB962C8B-B14F-4D97-AF65-F5344CB8AC3E}">
        <p14:creationId xmlns:p14="http://schemas.microsoft.com/office/powerpoint/2010/main" val="1230882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put it to the test. The VRTS3 demo board includes a 2.49 Ohm resistor that can be switched in between the linear regulator and the clock making it simple to insert the linear regulator filter.  The demo board also includes a capacitor that can be switched in across the 3.3V power supply near the clock.  I replaced this capacitor with a 33uF, 30mΩ ESR aluminum type and switched it in to add a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trace to our previous measurements.  The new trace with the filter is shown here in orange, and is nearly identical to the noise free measurement, as promised.  Looking at the jitter, you can see the noise free measurement was 1.39ps and the filtered linear regulator is within a about 2% at 1.42ps.  for comparison, the unfiltered linear regulator jitter was 6.6ps and the switching regulator 22ps.</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31</a:t>
            </a:fld>
            <a:endParaRPr lang="en-US"/>
          </a:p>
        </p:txBody>
      </p:sp>
    </p:spTree>
    <p:extLst>
      <p:ext uri="{BB962C8B-B14F-4D97-AF65-F5344CB8AC3E}">
        <p14:creationId xmlns:p14="http://schemas.microsoft.com/office/powerpoint/2010/main" val="1907201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supply noise density can be determined by adding the voltage regulator noise density and the noise gain required.  If you can export the noise density measurement to EXCEL that makes it significantly easier to generate the curve.</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32</a:t>
            </a:fld>
            <a:endParaRPr lang="en-US"/>
          </a:p>
        </p:txBody>
      </p:sp>
    </p:spTree>
    <p:extLst>
      <p:ext uri="{BB962C8B-B14F-4D97-AF65-F5344CB8AC3E}">
        <p14:creationId xmlns:p14="http://schemas.microsoft.com/office/powerpoint/2010/main" val="237640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 know most of you are very busy with many tasks on your list and this is just one of them.  After watching this webinar you’ll know how to determine if your circuit is sensitive and if so, how to create an optimized power supply solution.  If your circuit board is already built and underperforming, you’ll also learn how to optimally correct it.  By optimally, I mean the quickest path to the most cost effective solution.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4</a:t>
            </a:fld>
            <a:endParaRPr lang="en-US"/>
          </a:p>
        </p:txBody>
      </p:sp>
    </p:spTree>
    <p:extLst>
      <p:ext uri="{BB962C8B-B14F-4D97-AF65-F5344CB8AC3E}">
        <p14:creationId xmlns:p14="http://schemas.microsoft.com/office/powerpoint/2010/main" val="2819004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2.8MHz switching regulator generates noise at the switching frequency and its harmonics as expected.  We don’t see spurious responses below 2.8MHz though we can see broadband noise up to about 100kHz.  </a:t>
            </a:r>
          </a:p>
          <a:p>
            <a:r>
              <a:rPr lang="en-US" dirty="0"/>
              <a:t>We also saw the clock performance was much worse at 30kHz than the linear regulator.  So where did the low frequency noise come from</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33</a:t>
            </a:fld>
            <a:endParaRPr lang="en-US"/>
          </a:p>
        </p:txBody>
      </p:sp>
    </p:spTree>
    <p:extLst>
      <p:ext uri="{BB962C8B-B14F-4D97-AF65-F5344CB8AC3E}">
        <p14:creationId xmlns:p14="http://schemas.microsoft.com/office/powerpoint/2010/main" val="2965956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tend to look at switching waveforms close to the trigger, where it looks clean.  Looking at 62us after the trigger notice that both switching edges are modulated, so the </a:t>
            </a:r>
            <a:r>
              <a:rPr lang="en-US" dirty="0" err="1"/>
              <a:t>oiwer</a:t>
            </a:r>
            <a:r>
              <a:rPr lang="en-US" dirty="0"/>
              <a:t> supply itself is generating low frequency noise from modulation.  The 32dBuV noise level seen on the oscilloscope with a 1kHz bandwidth can be converted to the 1Hz bandwidth used in the noise density measurement.  This 1uV is in agreement with the noise density seen on the phase noise analyzer and the oscilloscope noise density measurement.  This modulation may be intentional to reduce EMI or it could just be switching frequency jitter.  The datasheet doesn’t mention spread spectrum for EMI, and since this is a feature it is often highlighted.  In this application it degrades the oscillator performance.  Also beware of switching regulators that have pulse skipping or burst mode operation.  When operating at light loads these modes improve efficiency, but they generate a lot of low frequency noise that can be very difficult to filter.</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34</a:t>
            </a:fld>
            <a:endParaRPr lang="en-US"/>
          </a:p>
        </p:txBody>
      </p:sp>
    </p:spTree>
    <p:extLst>
      <p:ext uri="{BB962C8B-B14F-4D97-AF65-F5344CB8AC3E}">
        <p14:creationId xmlns:p14="http://schemas.microsoft.com/office/powerpoint/2010/main" val="826962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isn’t generally a benefit from using a ferrite bead to isolate the noise from the clock.  At low frequencies, a ferrite bead is a high Q inductor and still requires a reduce to obtain low Q.   If the series resistance isn’t large enough, the remainder can be included as capacitor ESR.   A negative value for </a:t>
            </a:r>
            <a:r>
              <a:rPr lang="en-US" dirty="0" err="1"/>
              <a:t>ESRmin</a:t>
            </a:r>
            <a:r>
              <a:rPr lang="en-US" dirty="0"/>
              <a:t> just indicates that ESR is not required for damping.</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35</a:t>
            </a:fld>
            <a:endParaRPr lang="en-US"/>
          </a:p>
        </p:txBody>
      </p:sp>
    </p:spTree>
    <p:extLst>
      <p:ext uri="{BB962C8B-B14F-4D97-AF65-F5344CB8AC3E}">
        <p14:creationId xmlns:p14="http://schemas.microsoft.com/office/powerpoint/2010/main" val="2124053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 series inductor increase the high frequency attenuation, though this isn’t  usually necessary.  The resistor is still needed to reduce the resonant Q of the inductor and capacitor.  Without the resistor the peaking in the response will be apparent in the phase noise.</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36</a:t>
            </a:fld>
            <a:endParaRPr lang="en-US"/>
          </a:p>
        </p:txBody>
      </p:sp>
    </p:spTree>
    <p:extLst>
      <p:ext uri="{BB962C8B-B14F-4D97-AF65-F5344CB8AC3E}">
        <p14:creationId xmlns:p14="http://schemas.microsoft.com/office/powerpoint/2010/main" val="316730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ultra-low noise voltage regulators are available from several manufacturers.  These regulators are typically much more expensive than typical voltage regulators and require a large number of capacitors to provide low noise performance.  In most cases t he simple R-C will be a much more cost effective solution.  A special regulator like this may be helpful if the circuit is sensitive to very low frequency noise, but this isn’t often the case.</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38</a:t>
            </a:fld>
            <a:endParaRPr lang="en-US"/>
          </a:p>
        </p:txBody>
      </p:sp>
    </p:spTree>
    <p:extLst>
      <p:ext uri="{BB962C8B-B14F-4D97-AF65-F5344CB8AC3E}">
        <p14:creationId xmlns:p14="http://schemas.microsoft.com/office/powerpoint/2010/main" val="2081742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measurement of the clock powered by the LT3042 ultra low noise power supply.  The jitter integration ranges are slightly different than prior measurements but comparison at the frequencies show the performance is identical to the filtered performance.  This voltage regulator is a perfectly acceptable solution, though with much higher parts count and cost.</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39</a:t>
            </a:fld>
            <a:endParaRPr lang="en-US"/>
          </a:p>
        </p:txBody>
      </p:sp>
    </p:spTree>
    <p:extLst>
      <p:ext uri="{BB962C8B-B14F-4D97-AF65-F5344CB8AC3E}">
        <p14:creationId xmlns:p14="http://schemas.microsoft.com/office/powerpoint/2010/main" val="2870153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cases the phase noise can be simulated together with the power supply in order to evaluate the noise sensitivity</a:t>
            </a:r>
          </a:p>
        </p:txBody>
      </p:sp>
      <p:sp>
        <p:nvSpPr>
          <p:cNvPr id="4" name="Slide Number Placeholder 3"/>
          <p:cNvSpPr>
            <a:spLocks noGrp="1"/>
          </p:cNvSpPr>
          <p:nvPr>
            <p:ph type="sldNum" sz="quarter" idx="10"/>
          </p:nvPr>
        </p:nvSpPr>
        <p:spPr/>
        <p:txBody>
          <a:bodyPr/>
          <a:lstStyle/>
          <a:p>
            <a:fld id="{D78434B4-79FB-4359-8E06-73229C8A3E5A}" type="slidenum">
              <a:rPr lang="en-US" smtClean="0"/>
              <a:pPr/>
              <a:t>40</a:t>
            </a:fld>
            <a:endParaRPr lang="en-US"/>
          </a:p>
        </p:txBody>
      </p:sp>
    </p:spTree>
    <p:extLst>
      <p:ext uri="{BB962C8B-B14F-4D97-AF65-F5344CB8AC3E}">
        <p14:creationId xmlns:p14="http://schemas.microsoft.com/office/powerpoint/2010/main" val="442794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Voltage regulators are all different, especially when it  comes to noise characteristics.  We measure a lot of them before finally selecting one.  Here you can see a characterization board with </a:t>
            </a:r>
            <a:r>
              <a:rPr lang="en-US" dirty="0" err="1"/>
              <a:t>plugh</a:t>
            </a:r>
            <a:r>
              <a:rPr lang="en-US" dirty="0"/>
              <a:t> in daughter cards to make the process quick and efficient.</a:t>
            </a:r>
          </a:p>
        </p:txBody>
      </p:sp>
      <p:sp>
        <p:nvSpPr>
          <p:cNvPr id="4" name="Slide Number Placeholder 3"/>
          <p:cNvSpPr>
            <a:spLocks noGrp="1"/>
          </p:cNvSpPr>
          <p:nvPr>
            <p:ph type="sldNum" sz="quarter" idx="10"/>
          </p:nvPr>
        </p:nvSpPr>
        <p:spPr/>
        <p:txBody>
          <a:bodyPr/>
          <a:lstStyle/>
          <a:p>
            <a:fld id="{D78434B4-79FB-4359-8E06-73229C8A3E5A}" type="slidenum">
              <a:rPr lang="en-US" smtClean="0"/>
              <a:pPr/>
              <a:t>41</a:t>
            </a:fld>
            <a:endParaRPr lang="en-US"/>
          </a:p>
        </p:txBody>
      </p:sp>
    </p:spTree>
    <p:extLst>
      <p:ext uri="{BB962C8B-B14F-4D97-AF65-F5344CB8AC3E}">
        <p14:creationId xmlns:p14="http://schemas.microsoft.com/office/powerpoint/2010/main" val="579352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regulators we’ve measured.  </a:t>
            </a:r>
          </a:p>
          <a:p>
            <a:endParaRPr lang="en-US" dirty="0"/>
          </a:p>
          <a:p>
            <a:r>
              <a:rPr lang="en-US" dirty="0"/>
              <a:t>Interestingly we can see one (green) has low frequency spurs. </a:t>
            </a:r>
          </a:p>
          <a:p>
            <a:endParaRPr lang="en-US" dirty="0"/>
          </a:p>
          <a:p>
            <a:r>
              <a:rPr lang="en-US" dirty="0"/>
              <a:t>Others have many larger peaks.  These peaks are often stability related.  Larger, higher ESR output capacitors can help with stability</a:t>
            </a:r>
          </a:p>
          <a:p>
            <a:endParaRPr lang="en-US" dirty="0"/>
          </a:p>
          <a:p>
            <a:r>
              <a:rPr lang="en-US" dirty="0"/>
              <a:t>The orange graph from a shunt regulator, can be a good choice for sensitive circuits if the circuit operating current is static.</a:t>
            </a:r>
          </a:p>
        </p:txBody>
      </p:sp>
      <p:sp>
        <p:nvSpPr>
          <p:cNvPr id="4" name="Slide Number Placeholder 3"/>
          <p:cNvSpPr>
            <a:spLocks noGrp="1"/>
          </p:cNvSpPr>
          <p:nvPr>
            <p:ph type="sldNum" sz="quarter" idx="10"/>
          </p:nvPr>
        </p:nvSpPr>
        <p:spPr/>
        <p:txBody>
          <a:bodyPr/>
          <a:lstStyle/>
          <a:p>
            <a:fld id="{D78434B4-79FB-4359-8E06-73229C8A3E5A}" type="slidenum">
              <a:rPr lang="en-US" smtClean="0"/>
              <a:pPr/>
              <a:t>42</a:t>
            </a:fld>
            <a:endParaRPr lang="en-US"/>
          </a:p>
        </p:txBody>
      </p:sp>
    </p:spTree>
    <p:extLst>
      <p:ext uri="{BB962C8B-B14F-4D97-AF65-F5344CB8AC3E}">
        <p14:creationId xmlns:p14="http://schemas.microsoft.com/office/powerpoint/2010/main" val="3443177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phase noise lots that go along with these regulators.  The blue trace is the best behaved, and this is with the shunt regulator.  Note the noise peaks appear as phase noise here</a:t>
            </a:r>
          </a:p>
        </p:txBody>
      </p:sp>
      <p:sp>
        <p:nvSpPr>
          <p:cNvPr id="4" name="Slide Number Placeholder 3"/>
          <p:cNvSpPr>
            <a:spLocks noGrp="1"/>
          </p:cNvSpPr>
          <p:nvPr>
            <p:ph type="sldNum" sz="quarter" idx="10"/>
          </p:nvPr>
        </p:nvSpPr>
        <p:spPr/>
        <p:txBody>
          <a:bodyPr/>
          <a:lstStyle/>
          <a:p>
            <a:fld id="{D78434B4-79FB-4359-8E06-73229C8A3E5A}" type="slidenum">
              <a:rPr lang="en-US" smtClean="0"/>
              <a:pPr/>
              <a:t>43</a:t>
            </a:fld>
            <a:endParaRPr lang="en-US"/>
          </a:p>
        </p:txBody>
      </p:sp>
    </p:spTree>
    <p:extLst>
      <p:ext uri="{BB962C8B-B14F-4D97-AF65-F5344CB8AC3E}">
        <p14:creationId xmlns:p14="http://schemas.microsoft.com/office/powerpoint/2010/main" val="2704293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am referring to as sensitive circuits are generally low power circuits that are dependent on very low noise outputs.  From the emails I receive asking for advice, common sensitive circuits include, in no particular order, reference oscillators, LNA’s, audio codec’s, phase locked loops, sensors, ADC’s, and DAC’s.  While this probably isn’t complete list, these are the devices I receive the most emails about.  On the other hand, just because a circuit is on this list as sensitive, doesn’t mean that ALL these devices will be sensitive.  That’s the first thing we need to determine.  </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5</a:t>
            </a:fld>
            <a:endParaRPr lang="en-US"/>
          </a:p>
        </p:txBody>
      </p:sp>
    </p:spTree>
    <p:extLst>
      <p:ext uri="{BB962C8B-B14F-4D97-AF65-F5344CB8AC3E}">
        <p14:creationId xmlns:p14="http://schemas.microsoft.com/office/powerpoint/2010/main" val="2459007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paths that noise can take to get to the load circuit and each requires consideration.  Higher PSRR voltage regulators can help, keep sensitive circuits as far from noise sources as practical.  Noise can be generated by other loads sharing the power supply input or output.</a:t>
            </a:r>
          </a:p>
        </p:txBody>
      </p:sp>
      <p:sp>
        <p:nvSpPr>
          <p:cNvPr id="4" name="Slide Number Placeholder 3"/>
          <p:cNvSpPr>
            <a:spLocks noGrp="1"/>
          </p:cNvSpPr>
          <p:nvPr>
            <p:ph type="sldNum" sz="quarter" idx="10"/>
          </p:nvPr>
        </p:nvSpPr>
        <p:spPr/>
        <p:txBody>
          <a:bodyPr/>
          <a:lstStyle/>
          <a:p>
            <a:fld id="{D78434B4-79FB-4359-8E06-73229C8A3E5A}" type="slidenum">
              <a:rPr lang="en-US" smtClean="0"/>
              <a:pPr/>
              <a:t>44</a:t>
            </a:fld>
            <a:endParaRPr lang="en-US"/>
          </a:p>
        </p:txBody>
      </p:sp>
    </p:spTree>
    <p:extLst>
      <p:ext uri="{BB962C8B-B14F-4D97-AF65-F5344CB8AC3E}">
        <p14:creationId xmlns:p14="http://schemas.microsoft.com/office/powerpoint/2010/main" val="1864640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semiconductor circuits have some degree of nonlinearity.  Here a diode represents the nonlinearity Two signals appear at the semiconductor junction.  A 100MHz DC offset carrier and a lower frequency signal representing power supply noise</a:t>
            </a:r>
          </a:p>
        </p:txBody>
      </p:sp>
      <p:sp>
        <p:nvSpPr>
          <p:cNvPr id="4" name="Slide Number Placeholder 3"/>
          <p:cNvSpPr>
            <a:spLocks noGrp="1"/>
          </p:cNvSpPr>
          <p:nvPr>
            <p:ph type="sldNum" sz="quarter" idx="10"/>
          </p:nvPr>
        </p:nvSpPr>
        <p:spPr/>
        <p:txBody>
          <a:bodyPr/>
          <a:lstStyle/>
          <a:p>
            <a:fld id="{D78434B4-79FB-4359-8E06-73229C8A3E5A}" type="slidenum">
              <a:rPr lang="en-US" smtClean="0"/>
              <a:pPr/>
              <a:t>6</a:t>
            </a:fld>
            <a:endParaRPr lang="en-US"/>
          </a:p>
        </p:txBody>
      </p:sp>
    </p:spTree>
    <p:extLst>
      <p:ext uri="{BB962C8B-B14F-4D97-AF65-F5344CB8AC3E}">
        <p14:creationId xmlns:p14="http://schemas.microsoft.com/office/powerpoint/2010/main" val="1431538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When a noise signal is presented to a non-linear circuit, individual frequencies are multiplied, resulting in mixing products.  For example, the simple circuit shown in Figure 1 contains a 100 MHz signal with DC offset to bias a silicon diode.  A second, 500kHz, signal is also applied to the diode.  The diode is a nonlinear element with the voltage being related to the log of the diode current. The sum of two log signals is related to the product of the two signals, causing the mixing products.  </a:t>
            </a:r>
            <a:endParaRPr kumimoji="0" lang="en-US" altLang="en-US" sz="4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B59549D-307B-41FD-9137-6185D5B9BB19}" type="slidenum">
              <a:rPr lang="en-US" smtClean="0"/>
              <a:t>7</a:t>
            </a:fld>
            <a:endParaRPr lang="en-US"/>
          </a:p>
        </p:txBody>
      </p:sp>
    </p:spTree>
    <p:extLst>
      <p:ext uri="{BB962C8B-B14F-4D97-AF65-F5344CB8AC3E}">
        <p14:creationId xmlns:p14="http://schemas.microsoft.com/office/powerpoint/2010/main" val="568907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Injecting a single modulation tone like this results in spurs, which impact spurious free dynamic response, but since spurs have narrow bandwidth they don’t generally contribute much to integrated jitter.  Broadband noise also mixes with the carrier signal but raises the device noise floor and that does significantly impact jitter.</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8</a:t>
            </a:fld>
            <a:endParaRPr lang="en-US"/>
          </a:p>
        </p:txBody>
      </p:sp>
    </p:spTree>
    <p:extLst>
      <p:ext uri="{BB962C8B-B14F-4D97-AF65-F5344CB8AC3E}">
        <p14:creationId xmlns:p14="http://schemas.microsoft.com/office/powerpoint/2010/main" val="183695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really want to establish a baseline using a noiseless power supply to get just the device noise without any power supply contribution.  Of course there’s no such thing as a noiseless power supply, but it’s important to get as noise free as possible.  Several semiconductor companies offer ultra-low noise voltage regulators and we’ll talk about them later in this webinar. I performed the noise free measurements for this webinar using a J2120A Line Injector, which is inserted between a lab power supply and the sensitive circuit.  This is a passive device that includes an effective noise stripper, resulting in ultra-low output noise.  The output noise is similar in magnitude to the ultra-low noise voltage regulators, but the line injector also includes a modulation input.  The modulation input is used to superimposes an external noise signal onto the DC power supply voltage.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9</a:t>
            </a:fld>
            <a:endParaRPr lang="en-US"/>
          </a:p>
        </p:txBody>
      </p:sp>
    </p:spTree>
    <p:extLst>
      <p:ext uri="{BB962C8B-B14F-4D97-AF65-F5344CB8AC3E}">
        <p14:creationId xmlns:p14="http://schemas.microsoft.com/office/powerpoint/2010/main" val="3763594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 noise free power supply and modulator I also used a demonstration board that includes a switching regulator with an enable and a linear regulator.  A selector switch connects either regulator to the 3.3V power plane.  A pair of SMA connectors are also connected to this 3.3V plane and I’ll use these SMA connectors to connect the line injector.  This provides three options for powering the 3.3V power plane – the noise free J2120A a 2.8MHz switching regulator and a low dropout linear regulator.  The 3.3V power rail powers a 125MHz clock and clock buffer, and we’ll use that clock as our sensitive circuit example.  The switching power supply has an enable switch and so I disabled it for the linear regulator and noise free measurements to keep the switching noise from coupling into the clock.</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10</a:t>
            </a:fld>
            <a:endParaRPr lang="en-US"/>
          </a:p>
        </p:txBody>
      </p:sp>
    </p:spTree>
    <p:extLst>
      <p:ext uri="{BB962C8B-B14F-4D97-AF65-F5344CB8AC3E}">
        <p14:creationId xmlns:p14="http://schemas.microsoft.com/office/powerpoint/2010/main" val="132882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7C9B81F-C347-4BEF-BFDF-29C42F48304A}" type="datetimeFigureOut">
              <a:rPr lang="en-US" smtClean="0"/>
              <a:pPr/>
              <a:t>3/23/2018</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7CF37F9E-8234-F447-BDD9-4CDE5BD7AFC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7C9B81F-C347-4BEF-BFDF-29C42F48304A}" type="datetimeFigureOut">
              <a:rPr lang="en-US" smtClean="0"/>
              <a:pPr/>
              <a:t>3/23/2018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pPr/>
              <a:t>3/23/2018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7C9B81F-C347-4BEF-BFDF-29C42F48304A}" type="datetimeFigureOut">
              <a:rPr lang="en-US" smtClean="0"/>
              <a:pPr/>
              <a:t>3/23/2018</a:t>
            </a:fld>
            <a:endParaRPr lang="en-US"/>
          </a:p>
        </p:txBody>
      </p:sp>
      <p:sp>
        <p:nvSpPr>
          <p:cNvPr id="8" name="Footer Placeholder 7"/>
          <p:cNvSpPr>
            <a:spLocks noGrp="1"/>
          </p:cNvSpPr>
          <p:nvPr>
            <p:ph type="ftr" sz="quarter" idx="11"/>
          </p:nvPr>
        </p:nvSpPr>
        <p:spPr/>
        <p:txBody>
          <a:bodyPr/>
          <a:lstStyle/>
          <a:p>
            <a:endParaRPr kumimoji="0" lang="en-US" dirty="0"/>
          </a:p>
        </p:txBody>
      </p:sp>
      <p:sp>
        <p:nvSpPr>
          <p:cNvPr id="9" name="Slide Number Placeholder 8"/>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7C9B81F-C347-4BEF-BFDF-29C42F48304A}" type="datetimeFigureOut">
              <a:rPr lang="en-US" smtClean="0"/>
              <a:pPr/>
              <a:t>3/23/2018</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9B81F-C347-4BEF-BFDF-29C42F48304A}" type="datetimeFigureOut">
              <a:rPr lang="en-US" smtClean="0"/>
              <a:pPr/>
              <a:t>3/23/2018</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pPr/>
              <a:t>3/23/2018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7C9B81F-C347-4BEF-BFDF-29C42F48304A}" type="datetimeFigureOut">
              <a:rPr lang="en-US" smtClean="0"/>
              <a:pPr/>
              <a:t>3/23/2018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10769600" y="6356351"/>
            <a:ext cx="812800" cy="365125"/>
          </a:xfrm>
        </p:spPr>
        <p:txBody>
          <a:bodyPr/>
          <a:lstStyle/>
          <a:p>
            <a:fld id="{7CF37F9E-8234-F447-BDD9-4CDE5BD7AFC3}"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7C9B81F-C347-4BEF-BFDF-29C42F48304A}" type="datetimeFigureOut">
              <a:rPr lang="en-US" smtClean="0"/>
              <a:pPr/>
              <a:t>3/23/2018</a:t>
            </a:fld>
            <a:endParaRPr lang="en-US" dirty="0">
              <a:solidFill>
                <a:schemeClr val="tx2">
                  <a:shade val="90000"/>
                </a:scheme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l" eaLnBrk="1" latinLnBrk="0" hangingPunct="1"/>
            <a:endParaRPr kumimoji="0" lang="en-US" dirty="0">
              <a:solidFill>
                <a:schemeClr val="tx2">
                  <a:shade val="90000"/>
                </a:scheme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CF37F9E-8234-F447-BDD9-4CDE5BD7AFC3}"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pic>
        <p:nvPicPr>
          <p:cNvPr id="14" name="Picture 13" descr="SIGNAL INTEGRITY JOURNAL2 FINAL.jpg"/>
          <p:cNvPicPr>
            <a:picLocks noChangeAspect="1"/>
          </p:cNvPicPr>
          <p:nvPr userDrawn="1"/>
        </p:nvPicPr>
        <p:blipFill>
          <a:blip r:embed="rId13"/>
          <a:stretch>
            <a:fillRect/>
          </a:stretch>
        </p:blipFill>
        <p:spPr>
          <a:xfrm>
            <a:off x="203200" y="36268"/>
            <a:ext cx="3833045" cy="649533"/>
          </a:xfrm>
          <a:prstGeom prst="rect">
            <a:avLst/>
          </a:prstGeom>
        </p:spPr>
      </p:pic>
      <p:sp>
        <p:nvSpPr>
          <p:cNvPr id="15" name="Slide Number Placeholder 5"/>
          <p:cNvSpPr txBox="1">
            <a:spLocks/>
          </p:cNvSpPr>
          <p:nvPr userDrawn="1"/>
        </p:nvSpPr>
        <p:spPr>
          <a:xfrm>
            <a:off x="457200" y="63475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https://</a:t>
            </a:r>
            <a:r>
              <a:rPr kumimoji="0" lang="en-US" sz="1200" b="0" i="0" u="none" strike="noStrike" kern="1200" cap="none" spc="0" normalizeH="0" baseline="0" noProof="0" dirty="0" err="1">
                <a:ln>
                  <a:noFill/>
                </a:ln>
                <a:solidFill>
                  <a:schemeClr val="tx1">
                    <a:tint val="75000"/>
                  </a:schemeClr>
                </a:solidFill>
                <a:effectLst/>
                <a:uLnTx/>
                <a:uFillTx/>
                <a:latin typeface="+mn-lt"/>
                <a:ea typeface="+mn-ea"/>
                <a:cs typeface="+mn-cs"/>
              </a:rPr>
              <a:t>www.signalintegrityjournal.com</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31.emf"/><Relationship Id="rId7"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46.emf"/><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6.emf"/></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hyperlink" Target="https://www.signalintegrityjournal.com/events/range/archive" TargetMode="External"/><Relationship Id="rId2" Type="http://schemas.openxmlformats.org/officeDocument/2006/relationships/hyperlink" Target="http://www.signalintegrityjournal.com" TargetMode="External"/><Relationship Id="rId1" Type="http://schemas.openxmlformats.org/officeDocument/2006/relationships/slideLayout" Target="../slideLayouts/slideLayout1.xml"/><Relationship Id="rId4" Type="http://schemas.openxmlformats.org/officeDocument/2006/relationships/hyperlink" Target="http://www.picotest.com/blo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61568" y="1371600"/>
            <a:ext cx="10468864" cy="1828800"/>
          </a:xfrm>
        </p:spPr>
        <p:txBody>
          <a:bodyPr/>
          <a:lstStyle/>
          <a:p>
            <a:pPr algn="ctr"/>
            <a:r>
              <a:rPr lang="en-US" dirty="0"/>
              <a:t>Designing Power For Sensitive Circuits</a:t>
            </a:r>
          </a:p>
        </p:txBody>
      </p:sp>
      <p:sp>
        <p:nvSpPr>
          <p:cNvPr id="5" name="Subtitle 4"/>
          <p:cNvSpPr>
            <a:spLocks noGrp="1"/>
          </p:cNvSpPr>
          <p:nvPr>
            <p:ph type="subTitle" idx="1"/>
          </p:nvPr>
        </p:nvSpPr>
        <p:spPr>
          <a:xfrm>
            <a:off x="2168652" y="3352800"/>
            <a:ext cx="7854696" cy="1752600"/>
          </a:xfrm>
        </p:spPr>
        <p:txBody>
          <a:bodyPr>
            <a:normAutofit/>
          </a:bodyPr>
          <a:lstStyle/>
          <a:p>
            <a:pPr algn="ctr"/>
            <a:r>
              <a:rPr lang="en-US" sz="3000" dirty="0"/>
              <a:t>Steve Sandler - Picotest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0DA8671-2C09-4587-BAD8-BB7417DFDBA9}"/>
              </a:ext>
            </a:extLst>
          </p:cNvPr>
          <p:cNvGrpSpPr>
            <a:grpSpLocks noChangeAspect="1"/>
          </p:cNvGrpSpPr>
          <p:nvPr/>
        </p:nvGrpSpPr>
        <p:grpSpPr>
          <a:xfrm>
            <a:off x="533400" y="1752600"/>
            <a:ext cx="6019800" cy="4603094"/>
            <a:chOff x="1517225" y="670173"/>
            <a:chExt cx="7904479" cy="6044231"/>
          </a:xfrm>
        </p:grpSpPr>
        <p:pic>
          <p:nvPicPr>
            <p:cNvPr id="4" name="Picture 3">
              <a:extLst>
                <a:ext uri="{FF2B5EF4-FFF2-40B4-BE49-F238E27FC236}">
                  <a16:creationId xmlns:a16="http://schemas.microsoft.com/office/drawing/2014/main" id="{2686E1E6-D212-4E1D-9BB0-5CD349530CE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9278" t="8247" r="15889" b="8691"/>
            <a:stretch/>
          </p:blipFill>
          <p:spPr>
            <a:xfrm rot="10800000">
              <a:off x="1517225" y="1018029"/>
              <a:ext cx="7904479" cy="5696375"/>
            </a:xfrm>
            <a:prstGeom prst="rect">
              <a:avLst/>
            </a:prstGeom>
          </p:spPr>
        </p:pic>
        <p:sp>
          <p:nvSpPr>
            <p:cNvPr id="6" name="Rectangle 5">
              <a:extLst>
                <a:ext uri="{FF2B5EF4-FFF2-40B4-BE49-F238E27FC236}">
                  <a16:creationId xmlns:a16="http://schemas.microsoft.com/office/drawing/2014/main" id="{8A738F4B-3B59-4476-8541-0B08667D4CBD}"/>
                </a:ext>
              </a:extLst>
            </p:cNvPr>
            <p:cNvSpPr/>
            <p:nvPr/>
          </p:nvSpPr>
          <p:spPr>
            <a:xfrm>
              <a:off x="4779264" y="3290776"/>
              <a:ext cx="1901952" cy="18786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CCAA443-9FDE-4579-B246-ED67C0678694}"/>
                </a:ext>
              </a:extLst>
            </p:cNvPr>
            <p:cNvSpPr/>
            <p:nvPr/>
          </p:nvSpPr>
          <p:spPr>
            <a:xfrm>
              <a:off x="3118131" y="1700785"/>
              <a:ext cx="1739606" cy="18786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2F71309-EF1A-4042-B411-3F64B59C3677}"/>
                </a:ext>
              </a:extLst>
            </p:cNvPr>
            <p:cNvSpPr txBox="1"/>
            <p:nvPr/>
          </p:nvSpPr>
          <p:spPr>
            <a:xfrm>
              <a:off x="4857739" y="1745780"/>
              <a:ext cx="1038881" cy="404136"/>
            </a:xfrm>
            <a:prstGeom prst="rect">
              <a:avLst/>
            </a:prstGeom>
            <a:solidFill>
              <a:schemeClr val="bg1"/>
            </a:solidFill>
          </p:spPr>
          <p:txBody>
            <a:bodyPr wrap="none" rtlCol="0">
              <a:spAutoFit/>
            </a:bodyPr>
            <a:lstStyle/>
            <a:p>
              <a:r>
                <a:rPr lang="en-US" sz="1400" dirty="0">
                  <a:solidFill>
                    <a:srgbClr val="FF0000"/>
                  </a:solidFill>
                </a:rPr>
                <a:t>selector</a:t>
              </a:r>
            </a:p>
          </p:txBody>
        </p:sp>
        <p:sp>
          <p:nvSpPr>
            <p:cNvPr id="10" name="TextBox 9">
              <a:extLst>
                <a:ext uri="{FF2B5EF4-FFF2-40B4-BE49-F238E27FC236}">
                  <a16:creationId xmlns:a16="http://schemas.microsoft.com/office/drawing/2014/main" id="{AF7878F6-716C-4DA2-A543-E30F73A68E78}"/>
                </a:ext>
              </a:extLst>
            </p:cNvPr>
            <p:cNvSpPr txBox="1"/>
            <p:nvPr/>
          </p:nvSpPr>
          <p:spPr>
            <a:xfrm>
              <a:off x="5469465" y="3462002"/>
              <a:ext cx="1263091" cy="404136"/>
            </a:xfrm>
            <a:prstGeom prst="rect">
              <a:avLst/>
            </a:prstGeom>
            <a:solidFill>
              <a:schemeClr val="bg1"/>
            </a:solidFill>
          </p:spPr>
          <p:txBody>
            <a:bodyPr wrap="none" rtlCol="0">
              <a:spAutoFit/>
            </a:bodyPr>
            <a:lstStyle/>
            <a:p>
              <a:r>
                <a:rPr lang="en-US" sz="1400" dirty="0">
                  <a:solidFill>
                    <a:srgbClr val="FF0000"/>
                  </a:solidFill>
                </a:rPr>
                <a:t>Linear </a:t>
              </a:r>
              <a:r>
                <a:rPr lang="en-US" sz="1400" dirty="0" err="1">
                  <a:solidFill>
                    <a:srgbClr val="FF0000"/>
                  </a:solidFill>
                </a:rPr>
                <a:t>reg</a:t>
              </a:r>
              <a:endParaRPr lang="en-US" sz="1400" dirty="0">
                <a:solidFill>
                  <a:srgbClr val="FF0000"/>
                </a:solidFill>
              </a:endParaRPr>
            </a:p>
          </p:txBody>
        </p:sp>
        <p:sp>
          <p:nvSpPr>
            <p:cNvPr id="12" name="TextBox 11">
              <a:extLst>
                <a:ext uri="{FF2B5EF4-FFF2-40B4-BE49-F238E27FC236}">
                  <a16:creationId xmlns:a16="http://schemas.microsoft.com/office/drawing/2014/main" id="{3D8E98A0-6641-4CB9-AC45-40C6DED2BC6F}"/>
                </a:ext>
              </a:extLst>
            </p:cNvPr>
            <p:cNvSpPr txBox="1"/>
            <p:nvPr/>
          </p:nvSpPr>
          <p:spPr>
            <a:xfrm>
              <a:off x="4779264" y="670173"/>
              <a:ext cx="1067921" cy="338554"/>
            </a:xfrm>
            <a:prstGeom prst="rect">
              <a:avLst/>
            </a:prstGeom>
            <a:solidFill>
              <a:schemeClr val="bg1"/>
            </a:solidFill>
          </p:spPr>
          <p:txBody>
            <a:bodyPr wrap="none" rtlCol="0">
              <a:spAutoFit/>
            </a:bodyPr>
            <a:lstStyle/>
            <a:p>
              <a:r>
                <a:rPr lang="en-US" sz="1600" dirty="0">
                  <a:solidFill>
                    <a:srgbClr val="FF0000"/>
                  </a:solidFill>
                </a:rPr>
                <a:t>3.3V Plane</a:t>
              </a:r>
              <a:endParaRPr lang="en-US" dirty="0">
                <a:solidFill>
                  <a:srgbClr val="FF0000"/>
                </a:solidFill>
              </a:endParaRPr>
            </a:p>
          </p:txBody>
        </p:sp>
        <p:sp>
          <p:nvSpPr>
            <p:cNvPr id="14" name="TextBox 13">
              <a:extLst>
                <a:ext uri="{FF2B5EF4-FFF2-40B4-BE49-F238E27FC236}">
                  <a16:creationId xmlns:a16="http://schemas.microsoft.com/office/drawing/2014/main" id="{14ED731B-602E-4107-9554-BF9365958831}"/>
                </a:ext>
              </a:extLst>
            </p:cNvPr>
            <p:cNvSpPr txBox="1"/>
            <p:nvPr/>
          </p:nvSpPr>
          <p:spPr>
            <a:xfrm>
              <a:off x="3230676" y="3985336"/>
              <a:ext cx="916040" cy="404136"/>
            </a:xfrm>
            <a:prstGeom prst="rect">
              <a:avLst/>
            </a:prstGeom>
            <a:solidFill>
              <a:schemeClr val="bg1"/>
            </a:solidFill>
          </p:spPr>
          <p:txBody>
            <a:bodyPr wrap="none" rtlCol="0">
              <a:spAutoFit/>
            </a:bodyPr>
            <a:lstStyle/>
            <a:p>
              <a:r>
                <a:rPr lang="en-US" sz="1400" dirty="0">
                  <a:solidFill>
                    <a:srgbClr val="FF0000"/>
                  </a:solidFill>
                </a:rPr>
                <a:t>enable</a:t>
              </a:r>
            </a:p>
          </p:txBody>
        </p:sp>
        <p:cxnSp>
          <p:nvCxnSpPr>
            <p:cNvPr id="16" name="Straight Arrow Connector 15">
              <a:extLst>
                <a:ext uri="{FF2B5EF4-FFF2-40B4-BE49-F238E27FC236}">
                  <a16:creationId xmlns:a16="http://schemas.microsoft.com/office/drawing/2014/main" id="{0AE1882E-EA25-4CD9-80EC-2F9FC2FE7539}"/>
                </a:ext>
              </a:extLst>
            </p:cNvPr>
            <p:cNvCxnSpPr>
              <a:stCxn id="14" idx="0"/>
            </p:cNvCxnSpPr>
            <p:nvPr/>
          </p:nvCxnSpPr>
          <p:spPr>
            <a:xfrm flipV="1">
              <a:off x="3688697" y="3108961"/>
              <a:ext cx="572407" cy="8763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8D2228B-F049-4784-A1B4-99E509823F69}"/>
              </a:ext>
            </a:extLst>
          </p:cNvPr>
          <p:cNvSpPr>
            <a:spLocks noGrp="1"/>
          </p:cNvSpPr>
          <p:nvPr>
            <p:ph type="title"/>
          </p:nvPr>
        </p:nvSpPr>
        <p:spPr/>
        <p:txBody>
          <a:bodyPr/>
          <a:lstStyle/>
          <a:p>
            <a:r>
              <a:rPr lang="en-US" dirty="0"/>
              <a:t>The Example I’ll use</a:t>
            </a:r>
          </a:p>
        </p:txBody>
      </p:sp>
      <p:sp>
        <p:nvSpPr>
          <p:cNvPr id="11" name="Content Placeholder 10">
            <a:extLst>
              <a:ext uri="{FF2B5EF4-FFF2-40B4-BE49-F238E27FC236}">
                <a16:creationId xmlns:a16="http://schemas.microsoft.com/office/drawing/2014/main" id="{4D07CAD4-7C69-F34B-8B7D-8D7424895EF7}"/>
              </a:ext>
            </a:extLst>
          </p:cNvPr>
          <p:cNvSpPr>
            <a:spLocks noGrp="1"/>
          </p:cNvSpPr>
          <p:nvPr>
            <p:ph sz="half" idx="2"/>
          </p:nvPr>
        </p:nvSpPr>
        <p:spPr>
          <a:xfrm>
            <a:off x="6781800" y="1920085"/>
            <a:ext cx="4800600" cy="4434840"/>
          </a:xfrm>
        </p:spPr>
        <p:txBody>
          <a:bodyPr>
            <a:normAutofit lnSpcReduction="10000"/>
          </a:bodyPr>
          <a:lstStyle/>
          <a:p>
            <a:pPr marL="0" indent="0">
              <a:lnSpc>
                <a:spcPct val="110000"/>
              </a:lnSpc>
              <a:spcBef>
                <a:spcPts val="0"/>
              </a:spcBef>
              <a:buNone/>
            </a:pPr>
            <a:r>
              <a:rPr lang="en-US" sz="2000" dirty="0"/>
              <a:t>Two selectable power supplies are included on this demo board.  One is a linear regulator and the other is a switching regulator.  Either power supply can be connected to a 125MHz SMD oscillator</a:t>
            </a:r>
          </a:p>
          <a:p>
            <a:pPr marL="0" indent="0">
              <a:lnSpc>
                <a:spcPct val="110000"/>
              </a:lnSpc>
              <a:spcBef>
                <a:spcPts val="0"/>
              </a:spcBef>
              <a:buNone/>
            </a:pPr>
            <a:endParaRPr lang="en-US" sz="2000" dirty="0"/>
          </a:p>
          <a:p>
            <a:pPr marL="0" indent="0">
              <a:lnSpc>
                <a:spcPct val="110000"/>
              </a:lnSpc>
              <a:spcBef>
                <a:spcPts val="0"/>
              </a:spcBef>
              <a:buNone/>
            </a:pPr>
            <a:r>
              <a:rPr lang="en-US" sz="2000" dirty="0"/>
              <a:t>A pair of SMA connectors connected to the power plane.</a:t>
            </a:r>
          </a:p>
          <a:p>
            <a:pPr marL="0" indent="0">
              <a:lnSpc>
                <a:spcPct val="110000"/>
              </a:lnSpc>
              <a:spcBef>
                <a:spcPts val="0"/>
              </a:spcBef>
              <a:buNone/>
            </a:pPr>
            <a:endParaRPr lang="en-US" sz="2000" dirty="0"/>
          </a:p>
          <a:p>
            <a:pPr marL="0" indent="0">
              <a:lnSpc>
                <a:spcPct val="110000"/>
              </a:lnSpc>
              <a:spcBef>
                <a:spcPts val="0"/>
              </a:spcBef>
              <a:buNone/>
            </a:pPr>
            <a:r>
              <a:rPr lang="en-US" sz="2000" dirty="0"/>
              <a:t>A “noiseless” power supply can be provided through an SMA connectors and the power supply noise can also be monitored through an SMA connectors</a:t>
            </a:r>
          </a:p>
        </p:txBody>
      </p:sp>
    </p:spTree>
    <p:extLst>
      <p:ext uri="{BB962C8B-B14F-4D97-AF65-F5344CB8AC3E}">
        <p14:creationId xmlns:p14="http://schemas.microsoft.com/office/powerpoint/2010/main" val="1225081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DE1F9-10DC-4893-A0A4-71F867CB136F}"/>
              </a:ext>
            </a:extLst>
          </p:cNvPr>
          <p:cNvSpPr>
            <a:spLocks noGrp="1"/>
          </p:cNvSpPr>
          <p:nvPr>
            <p:ph type="title"/>
          </p:nvPr>
        </p:nvSpPr>
        <p:spPr/>
        <p:txBody>
          <a:bodyPr>
            <a:normAutofit fontScale="90000"/>
          </a:bodyPr>
          <a:lstStyle/>
          <a:p>
            <a:r>
              <a:rPr lang="en-US" dirty="0"/>
              <a:t>At these noise levels the cables are important</a:t>
            </a:r>
          </a:p>
        </p:txBody>
      </p:sp>
      <p:sp>
        <p:nvSpPr>
          <p:cNvPr id="6" name="Content Placeholder 5">
            <a:extLst>
              <a:ext uri="{FF2B5EF4-FFF2-40B4-BE49-F238E27FC236}">
                <a16:creationId xmlns:a16="http://schemas.microsoft.com/office/drawing/2014/main" id="{9F00B129-213A-8941-BDB7-BD9B569FA46B}"/>
              </a:ext>
            </a:extLst>
          </p:cNvPr>
          <p:cNvSpPr>
            <a:spLocks noGrp="1"/>
          </p:cNvSpPr>
          <p:nvPr>
            <p:ph sz="half" idx="1"/>
          </p:nvPr>
        </p:nvSpPr>
        <p:spPr>
          <a:xfrm>
            <a:off x="609600" y="1920085"/>
            <a:ext cx="4876800" cy="4434840"/>
          </a:xfrm>
        </p:spPr>
        <p:txBody>
          <a:bodyPr>
            <a:normAutofit fontScale="70000" lnSpcReduction="20000"/>
          </a:bodyPr>
          <a:lstStyle/>
          <a:p>
            <a:pPr marL="0" lvl="0" indent="0" defTabSz="914400">
              <a:lnSpc>
                <a:spcPct val="120000"/>
              </a:lnSpc>
              <a:spcBef>
                <a:spcPts val="0"/>
              </a:spcBef>
              <a:buNone/>
              <a:defRPr/>
            </a:pPr>
            <a:r>
              <a:rPr lang="en-US" dirty="0"/>
              <a:t>Airborne noise can couple into the cables can become quite significant in the measurement.  </a:t>
            </a:r>
          </a:p>
          <a:p>
            <a:pPr marL="0" lvl="0" indent="0" defTabSz="914400">
              <a:lnSpc>
                <a:spcPct val="120000"/>
              </a:lnSpc>
              <a:spcBef>
                <a:spcPts val="0"/>
              </a:spcBef>
              <a:buNone/>
              <a:defRPr/>
            </a:pPr>
            <a:endParaRPr lang="en-US" dirty="0"/>
          </a:p>
          <a:p>
            <a:pPr marL="0" lvl="0" indent="0" defTabSz="914400">
              <a:lnSpc>
                <a:spcPct val="120000"/>
              </a:lnSpc>
              <a:spcBef>
                <a:spcPts val="0"/>
              </a:spcBef>
              <a:buNone/>
              <a:defRPr/>
            </a:pPr>
            <a:r>
              <a:rPr lang="en-US" dirty="0"/>
              <a:t>I use very short multiple shield coaxial cables or direct adapter connections to connect the line injector to the sensitive circuit.  </a:t>
            </a:r>
          </a:p>
          <a:p>
            <a:pPr marL="0" lvl="0" indent="0" defTabSz="914400">
              <a:lnSpc>
                <a:spcPct val="120000"/>
              </a:lnSpc>
              <a:spcBef>
                <a:spcPts val="0"/>
              </a:spcBef>
              <a:buNone/>
              <a:defRPr/>
            </a:pPr>
            <a:endParaRPr lang="en-US" dirty="0"/>
          </a:p>
          <a:p>
            <a:pPr marL="0" lvl="0" indent="0" defTabSz="914400">
              <a:lnSpc>
                <a:spcPct val="120000"/>
              </a:lnSpc>
              <a:spcBef>
                <a:spcPts val="0"/>
              </a:spcBef>
              <a:buNone/>
              <a:defRPr/>
            </a:pPr>
            <a:r>
              <a:rPr lang="en-US" dirty="0"/>
              <a:t>50 </a:t>
            </a:r>
            <a:r>
              <a:rPr lang="en-US" dirty="0" err="1"/>
              <a:t>Ω</a:t>
            </a:r>
            <a:r>
              <a:rPr lang="en-US" dirty="0"/>
              <a:t> coaxial cable needs to be very short since neither the clock or the line injector are 50 </a:t>
            </a:r>
            <a:r>
              <a:rPr lang="en-US" dirty="0" err="1"/>
              <a:t>Ω</a:t>
            </a:r>
            <a:r>
              <a:rPr lang="en-US" dirty="0"/>
              <a:t>.  </a:t>
            </a:r>
          </a:p>
          <a:p>
            <a:pPr marL="0" lvl="0" indent="0" defTabSz="914400">
              <a:lnSpc>
                <a:spcPct val="120000"/>
              </a:lnSpc>
              <a:spcBef>
                <a:spcPts val="0"/>
              </a:spcBef>
              <a:buNone/>
              <a:defRPr/>
            </a:pPr>
            <a:endParaRPr lang="en-US" dirty="0"/>
          </a:p>
          <a:p>
            <a:pPr marL="0" lvl="0" indent="0" defTabSz="914400">
              <a:lnSpc>
                <a:spcPct val="120000"/>
              </a:lnSpc>
              <a:spcBef>
                <a:spcPts val="0"/>
              </a:spcBef>
              <a:buNone/>
              <a:defRPr/>
            </a:pPr>
            <a:r>
              <a:rPr lang="en-US" dirty="0"/>
              <a:t>This measurement pair shows the phase noise of an ultra-low jitter clock connected to the line injector using a short double-shield coaxial cable and using 18” banana leads.</a:t>
            </a:r>
          </a:p>
        </p:txBody>
      </p:sp>
      <p:pic>
        <p:nvPicPr>
          <p:cNvPr id="5" name="Picture 4">
            <a:extLst>
              <a:ext uri="{FF2B5EF4-FFF2-40B4-BE49-F238E27FC236}">
                <a16:creationId xmlns:a16="http://schemas.microsoft.com/office/drawing/2014/main" id="{3607ABF6-E704-49AA-B55C-86CA7B57E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667000"/>
            <a:ext cx="6044184" cy="4037327"/>
          </a:xfrm>
          <a:prstGeom prst="rect">
            <a:avLst/>
          </a:prstGeom>
          <a:ln w="12700">
            <a:solidFill>
              <a:schemeClr val="tx1">
                <a:lumMod val="50000"/>
                <a:lumOff val="50000"/>
              </a:schemeClr>
            </a:solidFill>
          </a:ln>
        </p:spPr>
      </p:pic>
      <p:sp>
        <p:nvSpPr>
          <p:cNvPr id="4" name="Rectangle 3">
            <a:extLst>
              <a:ext uri="{FF2B5EF4-FFF2-40B4-BE49-F238E27FC236}">
                <a16:creationId xmlns:a16="http://schemas.microsoft.com/office/drawing/2014/main" id="{014A5468-1496-45BF-841C-D4EA93132CF1}"/>
              </a:ext>
            </a:extLst>
          </p:cNvPr>
          <p:cNvSpPr/>
          <p:nvPr/>
        </p:nvSpPr>
        <p:spPr>
          <a:xfrm>
            <a:off x="5715000" y="1920085"/>
            <a:ext cx="6044184" cy="646331"/>
          </a:xfrm>
          <a:prstGeom prst="rect">
            <a:avLst/>
          </a:prstGeom>
          <a:solidFill>
            <a:schemeClr val="bg1"/>
          </a:solidFill>
          <a:ln w="12700">
            <a:solidFill>
              <a:schemeClr val="tx1"/>
            </a:solidFill>
          </a:ln>
        </p:spPr>
        <p:txBody>
          <a:bodyPr wrap="square">
            <a:spAutoFit/>
          </a:bodyPr>
          <a:lstStyle/>
          <a:p>
            <a:r>
              <a:rPr lang="en-US" dirty="0"/>
              <a:t>low jitter clock connected short double-shield coaxial and 18” banana leads</a:t>
            </a:r>
          </a:p>
        </p:txBody>
      </p:sp>
    </p:spTree>
    <p:extLst>
      <p:ext uri="{BB962C8B-B14F-4D97-AF65-F5344CB8AC3E}">
        <p14:creationId xmlns:p14="http://schemas.microsoft.com/office/powerpoint/2010/main" val="1332423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ED4B9-7AB7-4758-AB45-AD24941400E9}"/>
              </a:ext>
            </a:extLst>
          </p:cNvPr>
          <p:cNvSpPr>
            <a:spLocks noGrp="1"/>
          </p:cNvSpPr>
          <p:nvPr>
            <p:ph type="title"/>
          </p:nvPr>
        </p:nvSpPr>
        <p:spPr/>
        <p:txBody>
          <a:bodyPr/>
          <a:lstStyle/>
          <a:p>
            <a:r>
              <a:rPr lang="en-US" dirty="0"/>
              <a:t>Setup for connection and monitoring</a:t>
            </a:r>
          </a:p>
        </p:txBody>
      </p:sp>
      <p:pic>
        <p:nvPicPr>
          <p:cNvPr id="3" name="Picture 2">
            <a:extLst>
              <a:ext uri="{FF2B5EF4-FFF2-40B4-BE49-F238E27FC236}">
                <a16:creationId xmlns:a16="http://schemas.microsoft.com/office/drawing/2014/main" id="{6058E489-F42F-4BE3-96FD-E891AE721F8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692" t="19216" r="6874" b="18711"/>
          <a:stretch/>
        </p:blipFill>
        <p:spPr>
          <a:xfrm rot="10800000">
            <a:off x="766064" y="1991446"/>
            <a:ext cx="10659872" cy="4256954"/>
          </a:xfrm>
          <a:prstGeom prst="rect">
            <a:avLst/>
          </a:prstGeom>
        </p:spPr>
      </p:pic>
    </p:spTree>
    <p:extLst>
      <p:ext uri="{BB962C8B-B14F-4D97-AF65-F5344CB8AC3E}">
        <p14:creationId xmlns:p14="http://schemas.microsoft.com/office/powerpoint/2010/main" val="3323195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DDEBEB-D817-41FC-944B-94E89E3D3A3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46164" y="1000251"/>
            <a:ext cx="7973568" cy="5266944"/>
          </a:xfrm>
          <a:prstGeom prst="rect">
            <a:avLst/>
          </a:prstGeom>
          <a:ln w="12700">
            <a:solidFill>
              <a:schemeClr val="tx1">
                <a:lumMod val="50000"/>
                <a:lumOff val="50000"/>
              </a:schemeClr>
            </a:solidFill>
          </a:ln>
        </p:spPr>
      </p:pic>
      <p:sp>
        <p:nvSpPr>
          <p:cNvPr id="4" name="TextBox 3">
            <a:extLst>
              <a:ext uri="{FF2B5EF4-FFF2-40B4-BE49-F238E27FC236}">
                <a16:creationId xmlns:a16="http://schemas.microsoft.com/office/drawing/2014/main" id="{3EEDA610-EC35-4726-AC52-19D389C3C706}"/>
              </a:ext>
            </a:extLst>
          </p:cNvPr>
          <p:cNvSpPr txBox="1"/>
          <p:nvPr/>
        </p:nvSpPr>
        <p:spPr>
          <a:xfrm>
            <a:off x="2819400" y="5943600"/>
            <a:ext cx="4066498" cy="369332"/>
          </a:xfrm>
          <a:prstGeom prst="rect">
            <a:avLst/>
          </a:prstGeom>
          <a:noFill/>
        </p:spPr>
        <p:txBody>
          <a:bodyPr wrap="none" rtlCol="0">
            <a:spAutoFit/>
          </a:bodyPr>
          <a:lstStyle/>
          <a:p>
            <a:r>
              <a:rPr lang="en-US" dirty="0">
                <a:solidFill>
                  <a:srgbClr val="FF0000"/>
                </a:solidFill>
              </a:rPr>
              <a:t>Integrated noise voltage 1kHz to 100kHz</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19C9D4-4871-4D8E-AF65-8EE40E93E1D9}"/>
                  </a:ext>
                </a:extLst>
              </p:cNvPr>
              <p:cNvSpPr txBox="1"/>
              <p:nvPr/>
            </p:nvSpPr>
            <p:spPr>
              <a:xfrm>
                <a:off x="8763000" y="5042881"/>
                <a:ext cx="2064027" cy="443519"/>
              </a:xfrm>
              <a:prstGeom prst="rect">
                <a:avLst/>
              </a:prstGeom>
              <a:solidFill>
                <a:schemeClr val="bg1"/>
              </a:solidFill>
              <a:ln w="127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172CF7"/>
                          </a:solidFill>
                          <a:latin typeface="Cambria Math" panose="02040503050406030204" pitchFamily="18" charset="0"/>
                          <a:ea typeface="Cambria Math" panose="02040503050406030204" pitchFamily="18" charset="0"/>
                        </a:rPr>
                        <m:t>~</m:t>
                      </m:r>
                      <m:f>
                        <m:fPr>
                          <m:type m:val="skw"/>
                          <m:ctrlPr>
                            <a:rPr lang="en-US" i="1" smtClean="0">
                              <a:solidFill>
                                <a:srgbClr val="172CF7"/>
                              </a:solidFill>
                              <a:latin typeface="Cambria Math" panose="02040503050406030204" pitchFamily="18" charset="0"/>
                              <a:ea typeface="Cambria Math" panose="02040503050406030204" pitchFamily="18" charset="0"/>
                            </a:rPr>
                          </m:ctrlPr>
                        </m:fPr>
                        <m:num>
                          <m:r>
                            <a:rPr lang="en-US" b="0" i="1" smtClean="0">
                              <a:solidFill>
                                <a:srgbClr val="172CF7"/>
                              </a:solidFill>
                              <a:latin typeface="Cambria Math" panose="02040503050406030204" pitchFamily="18" charset="0"/>
                              <a:ea typeface="Cambria Math" panose="02040503050406030204" pitchFamily="18" charset="0"/>
                            </a:rPr>
                            <m:t>1</m:t>
                          </m:r>
                          <m:r>
                            <a:rPr lang="en-US" b="0" i="1" smtClean="0">
                              <a:solidFill>
                                <a:srgbClr val="172CF7"/>
                              </a:solidFill>
                              <a:latin typeface="Cambria Math" panose="02040503050406030204" pitchFamily="18" charset="0"/>
                              <a:ea typeface="Cambria Math" panose="02040503050406030204" pitchFamily="18" charset="0"/>
                            </a:rPr>
                            <m:t>𝑛𝑉</m:t>
                          </m:r>
                        </m:num>
                        <m:den>
                          <m:rad>
                            <m:radPr>
                              <m:degHide m:val="on"/>
                              <m:ctrlPr>
                                <a:rPr lang="en-US" i="1" smtClean="0">
                                  <a:solidFill>
                                    <a:srgbClr val="172CF7"/>
                                  </a:solidFill>
                                  <a:latin typeface="Cambria Math" panose="02040503050406030204" pitchFamily="18" charset="0"/>
                                  <a:ea typeface="Cambria Math" panose="02040503050406030204" pitchFamily="18" charset="0"/>
                                </a:rPr>
                              </m:ctrlPr>
                            </m:radPr>
                            <m:deg/>
                            <m:e>
                              <m:r>
                                <a:rPr lang="en-US" b="0" i="1" smtClean="0">
                                  <a:solidFill>
                                    <a:srgbClr val="172CF7"/>
                                  </a:solidFill>
                                  <a:latin typeface="Cambria Math" panose="02040503050406030204" pitchFamily="18" charset="0"/>
                                  <a:ea typeface="Cambria Math" panose="02040503050406030204" pitchFamily="18" charset="0"/>
                                </a:rPr>
                                <m:t>𝐻𝑧</m:t>
                              </m:r>
                            </m:e>
                          </m:rad>
                        </m:den>
                      </m:f>
                      <m:r>
                        <a:rPr lang="en-US" i="1" smtClean="0">
                          <a:solidFill>
                            <a:srgbClr val="172CF7"/>
                          </a:solidFill>
                          <a:latin typeface="Cambria Math" panose="02040503050406030204" pitchFamily="18" charset="0"/>
                          <a:ea typeface="Cambria Math" panose="02040503050406030204" pitchFamily="18" charset="0"/>
                        </a:rPr>
                        <m:t>~</m:t>
                      </m:r>
                      <m:r>
                        <a:rPr lang="en-US" b="0" i="1" smtClean="0">
                          <a:solidFill>
                            <a:srgbClr val="172CF7"/>
                          </a:solidFill>
                          <a:latin typeface="Cambria Math" panose="02040503050406030204" pitchFamily="18" charset="0"/>
                          <a:ea typeface="Cambria Math" panose="02040503050406030204" pitchFamily="18" charset="0"/>
                        </a:rPr>
                        <m:t>2</m:t>
                      </m:r>
                      <m:r>
                        <a:rPr lang="en-US" b="0" i="1" smtClean="0">
                          <a:solidFill>
                            <a:srgbClr val="172CF7"/>
                          </a:solidFill>
                          <a:latin typeface="Cambria Math" panose="02040503050406030204" pitchFamily="18" charset="0"/>
                          <a:ea typeface="Cambria Math" panose="02040503050406030204" pitchFamily="18" charset="0"/>
                        </a:rPr>
                        <m:t>𝑢𝑉𝑝𝑝</m:t>
                      </m:r>
                    </m:oMath>
                  </m:oMathPara>
                </a14:m>
                <a:endParaRPr lang="en-US" dirty="0">
                  <a:solidFill>
                    <a:srgbClr val="172CF7"/>
                  </a:solidFill>
                </a:endParaRPr>
              </a:p>
            </p:txBody>
          </p:sp>
        </mc:Choice>
        <mc:Fallback xmlns="">
          <p:sp>
            <p:nvSpPr>
              <p:cNvPr id="9" name="TextBox 8">
                <a:extLst>
                  <a:ext uri="{FF2B5EF4-FFF2-40B4-BE49-F238E27FC236}">
                    <a16:creationId xmlns:a16="http://schemas.microsoft.com/office/drawing/2014/main" id="{4919C9D4-4871-4D8E-AF65-8EE40E93E1D9}"/>
                  </a:ext>
                </a:extLst>
              </p:cNvPr>
              <p:cNvSpPr txBox="1">
                <a:spLocks noRot="1" noChangeAspect="1" noMove="1" noResize="1" noEditPoints="1" noAdjustHandles="1" noChangeArrowheads="1" noChangeShapeType="1" noTextEdit="1"/>
              </p:cNvSpPr>
              <p:nvPr/>
            </p:nvSpPr>
            <p:spPr>
              <a:xfrm>
                <a:off x="8763000" y="5042881"/>
                <a:ext cx="2064027" cy="443519"/>
              </a:xfrm>
              <a:prstGeom prst="rect">
                <a:avLst/>
              </a:prstGeom>
              <a:blipFill>
                <a:blip r:embed="rId4"/>
                <a:stretch>
                  <a:fillRect t="-113514" r="-1818" b="-167568"/>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0C99BC0-41ED-48E4-973F-E62E3CDA7D2B}"/>
                  </a:ext>
                </a:extLst>
              </p:cNvPr>
              <p:cNvSpPr txBox="1"/>
              <p:nvPr/>
            </p:nvSpPr>
            <p:spPr>
              <a:xfrm>
                <a:off x="8763000" y="4034872"/>
                <a:ext cx="2576988" cy="449097"/>
              </a:xfrm>
              <a:prstGeom prst="rect">
                <a:avLst/>
              </a:prstGeom>
              <a:solidFill>
                <a:schemeClr val="bg1"/>
              </a:solidFill>
              <a:ln w="127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m:t>
                      </m:r>
                      <m:f>
                        <m:fPr>
                          <m:type m:val="skw"/>
                          <m:ctrlPr>
                            <a:rPr lang="en-US" i="1" smtClean="0">
                              <a:solidFill>
                                <a:schemeClr val="tx1"/>
                              </a:solidFill>
                              <a:latin typeface="Cambria Math" panose="02040503050406030204" pitchFamily="18" charset="0"/>
                              <a:ea typeface="Cambria Math" panose="02040503050406030204" pitchFamily="18" charset="0"/>
                            </a:rPr>
                          </m:ctrlPr>
                        </m:fPr>
                        <m:num>
                          <m:r>
                            <a:rPr lang="en-US" b="0" i="1" smtClean="0">
                              <a:solidFill>
                                <a:schemeClr val="tx1"/>
                              </a:solidFill>
                              <a:latin typeface="Cambria Math" panose="02040503050406030204" pitchFamily="18" charset="0"/>
                              <a:ea typeface="Cambria Math" panose="02040503050406030204" pitchFamily="18" charset="0"/>
                            </a:rPr>
                            <m:t>350</m:t>
                          </m:r>
                          <m:r>
                            <a:rPr lang="en-US" b="0" i="1" smtClean="0">
                              <a:solidFill>
                                <a:schemeClr val="tx1"/>
                              </a:solidFill>
                              <a:latin typeface="Cambria Math" panose="02040503050406030204" pitchFamily="18" charset="0"/>
                              <a:ea typeface="Cambria Math" panose="02040503050406030204" pitchFamily="18" charset="0"/>
                            </a:rPr>
                            <m:t>𝑛𝑉</m:t>
                          </m:r>
                        </m:num>
                        <m:den>
                          <m:rad>
                            <m:radPr>
                              <m:degHide m:val="on"/>
                              <m:ctrlPr>
                                <a:rPr lang="en-US" i="1" smtClean="0">
                                  <a:solidFill>
                                    <a:schemeClr val="tx1"/>
                                  </a:solidFill>
                                  <a:latin typeface="Cambria Math" panose="02040503050406030204" pitchFamily="18" charset="0"/>
                                  <a:ea typeface="Cambria Math" panose="02040503050406030204" pitchFamily="18" charset="0"/>
                                </a:rPr>
                              </m:ctrlPr>
                            </m:radPr>
                            <m:deg/>
                            <m:e>
                              <m:r>
                                <a:rPr lang="en-US" b="0" i="1" smtClean="0">
                                  <a:solidFill>
                                    <a:schemeClr val="tx1"/>
                                  </a:solidFill>
                                  <a:latin typeface="Cambria Math" panose="02040503050406030204" pitchFamily="18" charset="0"/>
                                  <a:ea typeface="Cambria Math" panose="02040503050406030204" pitchFamily="18" charset="0"/>
                                </a:rPr>
                                <m:t>𝐻𝑧</m:t>
                              </m:r>
                            </m:e>
                          </m:rad>
                        </m:den>
                      </m:f>
                      <m:r>
                        <a:rPr lang="en-US"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200</m:t>
                      </m:r>
                      <m:r>
                        <a:rPr lang="en-US" b="0" i="1" smtClean="0">
                          <a:solidFill>
                            <a:schemeClr val="tx1"/>
                          </a:solidFill>
                          <a:latin typeface="Cambria Math" panose="02040503050406030204" pitchFamily="18" charset="0"/>
                          <a:ea typeface="Cambria Math" panose="02040503050406030204" pitchFamily="18" charset="0"/>
                        </a:rPr>
                        <m:t>𝑢𝑉𝑝𝑝</m:t>
                      </m:r>
                    </m:oMath>
                  </m:oMathPara>
                </a14:m>
                <a:endParaRPr lang="en-US" dirty="0">
                  <a:solidFill>
                    <a:schemeClr val="tx1"/>
                  </a:solidFill>
                </a:endParaRPr>
              </a:p>
            </p:txBody>
          </p:sp>
        </mc:Choice>
        <mc:Fallback xmlns="">
          <p:sp>
            <p:nvSpPr>
              <p:cNvPr id="10" name="TextBox 9">
                <a:extLst>
                  <a:ext uri="{FF2B5EF4-FFF2-40B4-BE49-F238E27FC236}">
                    <a16:creationId xmlns:a16="http://schemas.microsoft.com/office/drawing/2014/main" id="{10C99BC0-41ED-48E4-973F-E62E3CDA7D2B}"/>
                  </a:ext>
                </a:extLst>
              </p:cNvPr>
              <p:cNvSpPr txBox="1">
                <a:spLocks noRot="1" noChangeAspect="1" noMove="1" noResize="1" noEditPoints="1" noAdjustHandles="1" noChangeArrowheads="1" noChangeShapeType="1" noTextEdit="1"/>
              </p:cNvSpPr>
              <p:nvPr/>
            </p:nvSpPr>
            <p:spPr>
              <a:xfrm>
                <a:off x="8763000" y="4034872"/>
                <a:ext cx="2576988" cy="449097"/>
              </a:xfrm>
              <a:prstGeom prst="rect">
                <a:avLst/>
              </a:prstGeom>
              <a:blipFill>
                <a:blip r:embed="rId5"/>
                <a:stretch>
                  <a:fillRect t="-113514" r="-1951" b="-164865"/>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7D1757D-3B79-4C10-8E45-F49285C20252}"/>
                  </a:ext>
                </a:extLst>
              </p:cNvPr>
              <p:cNvSpPr txBox="1"/>
              <p:nvPr/>
            </p:nvSpPr>
            <p:spPr>
              <a:xfrm>
                <a:off x="8763000" y="3508186"/>
                <a:ext cx="2124941" cy="443519"/>
              </a:xfrm>
              <a:prstGeom prst="rect">
                <a:avLst/>
              </a:prstGeom>
              <a:solidFill>
                <a:schemeClr val="bg1"/>
              </a:solidFill>
              <a:ln w="127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11A404"/>
                          </a:solidFill>
                          <a:latin typeface="Cambria Math" panose="02040503050406030204" pitchFamily="18" charset="0"/>
                          <a:ea typeface="Cambria Math" panose="02040503050406030204" pitchFamily="18" charset="0"/>
                        </a:rPr>
                        <m:t>~</m:t>
                      </m:r>
                      <m:f>
                        <m:fPr>
                          <m:type m:val="skw"/>
                          <m:ctrlPr>
                            <a:rPr lang="en-US" i="1" smtClean="0">
                              <a:solidFill>
                                <a:srgbClr val="11A404"/>
                              </a:solidFill>
                              <a:latin typeface="Cambria Math" panose="02040503050406030204" pitchFamily="18" charset="0"/>
                              <a:ea typeface="Cambria Math" panose="02040503050406030204" pitchFamily="18" charset="0"/>
                            </a:rPr>
                          </m:ctrlPr>
                        </m:fPr>
                        <m:num>
                          <m:r>
                            <a:rPr lang="en-US" b="0" i="1" smtClean="0">
                              <a:solidFill>
                                <a:srgbClr val="11A404"/>
                              </a:solidFill>
                              <a:latin typeface="Cambria Math" panose="02040503050406030204" pitchFamily="18" charset="0"/>
                              <a:ea typeface="Cambria Math" panose="02040503050406030204" pitchFamily="18" charset="0"/>
                            </a:rPr>
                            <m:t>1</m:t>
                          </m:r>
                          <m:r>
                            <a:rPr lang="en-US" b="0" i="1" smtClean="0">
                              <a:solidFill>
                                <a:srgbClr val="11A404"/>
                              </a:solidFill>
                              <a:latin typeface="Cambria Math" panose="02040503050406030204" pitchFamily="18" charset="0"/>
                              <a:ea typeface="Cambria Math" panose="02040503050406030204" pitchFamily="18" charset="0"/>
                            </a:rPr>
                            <m:t>𝑢𝑉</m:t>
                          </m:r>
                        </m:num>
                        <m:den>
                          <m:rad>
                            <m:radPr>
                              <m:degHide m:val="on"/>
                              <m:ctrlPr>
                                <a:rPr lang="en-US" i="1" smtClean="0">
                                  <a:solidFill>
                                    <a:srgbClr val="11A404"/>
                                  </a:solidFill>
                                  <a:latin typeface="Cambria Math" panose="02040503050406030204" pitchFamily="18" charset="0"/>
                                  <a:ea typeface="Cambria Math" panose="02040503050406030204" pitchFamily="18" charset="0"/>
                                </a:rPr>
                              </m:ctrlPr>
                            </m:radPr>
                            <m:deg/>
                            <m:e>
                              <m:r>
                                <a:rPr lang="en-US" b="0" i="1" smtClean="0">
                                  <a:solidFill>
                                    <a:srgbClr val="11A404"/>
                                  </a:solidFill>
                                  <a:latin typeface="Cambria Math" panose="02040503050406030204" pitchFamily="18" charset="0"/>
                                  <a:ea typeface="Cambria Math" panose="02040503050406030204" pitchFamily="18" charset="0"/>
                                </a:rPr>
                                <m:t>𝐻𝑧</m:t>
                              </m:r>
                            </m:e>
                          </m:rad>
                        </m:den>
                      </m:f>
                      <m:r>
                        <a:rPr lang="en-US" i="1" smtClean="0">
                          <a:solidFill>
                            <a:srgbClr val="11A404"/>
                          </a:solidFill>
                          <a:latin typeface="Cambria Math" panose="02040503050406030204" pitchFamily="18" charset="0"/>
                          <a:ea typeface="Cambria Math" panose="02040503050406030204" pitchFamily="18" charset="0"/>
                        </a:rPr>
                        <m:t>~</m:t>
                      </m:r>
                      <m:r>
                        <a:rPr lang="en-US" b="0" i="1" smtClean="0">
                          <a:solidFill>
                            <a:srgbClr val="11A404"/>
                          </a:solidFill>
                          <a:latin typeface="Cambria Math" panose="02040503050406030204" pitchFamily="18" charset="0"/>
                          <a:ea typeface="Cambria Math" panose="02040503050406030204" pitchFamily="18" charset="0"/>
                        </a:rPr>
                        <m:t>1</m:t>
                      </m:r>
                      <m:r>
                        <a:rPr lang="en-US" b="0" i="1" smtClean="0">
                          <a:solidFill>
                            <a:srgbClr val="11A404"/>
                          </a:solidFill>
                          <a:latin typeface="Cambria Math" panose="02040503050406030204" pitchFamily="18" charset="0"/>
                          <a:ea typeface="Cambria Math" panose="02040503050406030204" pitchFamily="18" charset="0"/>
                        </a:rPr>
                        <m:t>𝑚𝑉𝑝𝑝</m:t>
                      </m:r>
                    </m:oMath>
                  </m:oMathPara>
                </a14:m>
                <a:endParaRPr lang="en-US" dirty="0">
                  <a:solidFill>
                    <a:srgbClr val="11A404"/>
                  </a:solidFill>
                </a:endParaRPr>
              </a:p>
            </p:txBody>
          </p:sp>
        </mc:Choice>
        <mc:Fallback xmlns="">
          <p:sp>
            <p:nvSpPr>
              <p:cNvPr id="11" name="TextBox 10">
                <a:extLst>
                  <a:ext uri="{FF2B5EF4-FFF2-40B4-BE49-F238E27FC236}">
                    <a16:creationId xmlns:a16="http://schemas.microsoft.com/office/drawing/2014/main" id="{87D1757D-3B79-4C10-8E45-F49285C20252}"/>
                  </a:ext>
                </a:extLst>
              </p:cNvPr>
              <p:cNvSpPr txBox="1">
                <a:spLocks noRot="1" noChangeAspect="1" noMove="1" noResize="1" noEditPoints="1" noAdjustHandles="1" noChangeArrowheads="1" noChangeShapeType="1" noTextEdit="1"/>
              </p:cNvSpPr>
              <p:nvPr/>
            </p:nvSpPr>
            <p:spPr>
              <a:xfrm>
                <a:off x="8763000" y="3508186"/>
                <a:ext cx="2124941" cy="443519"/>
              </a:xfrm>
              <a:prstGeom prst="rect">
                <a:avLst/>
              </a:prstGeom>
              <a:blipFill>
                <a:blip r:embed="rId6"/>
                <a:stretch>
                  <a:fillRect t="-119444" r="-2367" b="-172222"/>
                </a:stretch>
              </a:blipFill>
              <a:ln w="127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393563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122C-9EB1-46D3-A38B-ACB389F5C534}"/>
              </a:ext>
            </a:extLst>
          </p:cNvPr>
          <p:cNvSpPr>
            <a:spLocks noGrp="1"/>
          </p:cNvSpPr>
          <p:nvPr>
            <p:ph type="title"/>
          </p:nvPr>
        </p:nvSpPr>
        <p:spPr/>
        <p:txBody>
          <a:bodyPr/>
          <a:lstStyle/>
          <a:p>
            <a:r>
              <a:rPr lang="en-US" dirty="0"/>
              <a:t>Using an Oscilloscope</a:t>
            </a:r>
          </a:p>
        </p:txBody>
      </p:sp>
      <p:pic>
        <p:nvPicPr>
          <p:cNvPr id="4" name="Picture 3">
            <a:extLst>
              <a:ext uri="{FF2B5EF4-FFF2-40B4-BE49-F238E27FC236}">
                <a16:creationId xmlns:a16="http://schemas.microsoft.com/office/drawing/2014/main" id="{C7AAD3F3-8625-407A-AC1A-22ECF53E2EAE}"/>
              </a:ext>
            </a:extLst>
          </p:cNvPr>
          <p:cNvPicPr>
            <a:picLocks noChangeAspect="1"/>
          </p:cNvPicPr>
          <p:nvPr/>
        </p:nvPicPr>
        <p:blipFill rotWithShape="1">
          <a:blip r:embed="rId3"/>
          <a:srcRect l="16874" r="3126"/>
          <a:stretch/>
        </p:blipFill>
        <p:spPr>
          <a:xfrm rot="10800000">
            <a:off x="4953000" y="1847088"/>
            <a:ext cx="6781872" cy="4768504"/>
          </a:xfrm>
          <a:prstGeom prst="rect">
            <a:avLst/>
          </a:prstGeom>
        </p:spPr>
      </p:pic>
      <p:sp>
        <p:nvSpPr>
          <p:cNvPr id="5" name="TextBox 4">
            <a:extLst>
              <a:ext uri="{FF2B5EF4-FFF2-40B4-BE49-F238E27FC236}">
                <a16:creationId xmlns:a16="http://schemas.microsoft.com/office/drawing/2014/main" id="{08DFBBE2-79A4-4FAA-A600-01BD41E966ED}"/>
              </a:ext>
            </a:extLst>
          </p:cNvPr>
          <p:cNvSpPr txBox="1"/>
          <p:nvPr/>
        </p:nvSpPr>
        <p:spPr>
          <a:xfrm>
            <a:off x="5065714" y="3953462"/>
            <a:ext cx="1106558" cy="618538"/>
          </a:xfrm>
          <a:prstGeom prst="rect">
            <a:avLst/>
          </a:prstGeom>
          <a:solidFill>
            <a:schemeClr val="bg1"/>
          </a:solidFill>
          <a:ln w="12700">
            <a:solidFill>
              <a:schemeClr val="tx1"/>
            </a:solidFill>
          </a:ln>
        </p:spPr>
        <p:txBody>
          <a:bodyPr wrap="none" rtlCol="0">
            <a:spAutoFit/>
          </a:bodyPr>
          <a:lstStyle/>
          <a:p>
            <a:r>
              <a:rPr lang="en-US" dirty="0"/>
              <a:t>Evans cap</a:t>
            </a:r>
          </a:p>
          <a:p>
            <a:r>
              <a:rPr lang="en-US" dirty="0"/>
              <a:t>8800uF</a:t>
            </a:r>
          </a:p>
        </p:txBody>
      </p:sp>
      <p:sp>
        <p:nvSpPr>
          <p:cNvPr id="6" name="TextBox 5">
            <a:extLst>
              <a:ext uri="{FF2B5EF4-FFF2-40B4-BE49-F238E27FC236}">
                <a16:creationId xmlns:a16="http://schemas.microsoft.com/office/drawing/2014/main" id="{E49855A3-6B91-4488-8B17-0F7C0B25AB11}"/>
              </a:ext>
            </a:extLst>
          </p:cNvPr>
          <p:cNvSpPr txBox="1"/>
          <p:nvPr/>
        </p:nvSpPr>
        <p:spPr>
          <a:xfrm>
            <a:off x="9345914" y="4454827"/>
            <a:ext cx="2007958" cy="369332"/>
          </a:xfrm>
          <a:prstGeom prst="rect">
            <a:avLst/>
          </a:prstGeom>
          <a:solidFill>
            <a:schemeClr val="bg1"/>
          </a:solidFill>
          <a:ln w="12700">
            <a:solidFill>
              <a:schemeClr val="tx1"/>
            </a:solidFill>
          </a:ln>
        </p:spPr>
        <p:txBody>
          <a:bodyPr wrap="square" rtlCol="0">
            <a:spAutoFit/>
          </a:bodyPr>
          <a:lstStyle/>
          <a:p>
            <a:pPr algn="ctr"/>
            <a:r>
              <a:rPr lang="en-US" dirty="0"/>
              <a:t>Short connections</a:t>
            </a:r>
          </a:p>
        </p:txBody>
      </p:sp>
      <p:sp>
        <p:nvSpPr>
          <p:cNvPr id="7" name="TextBox 6">
            <a:extLst>
              <a:ext uri="{FF2B5EF4-FFF2-40B4-BE49-F238E27FC236}">
                <a16:creationId xmlns:a16="http://schemas.microsoft.com/office/drawing/2014/main" id="{7A7C97DF-E26C-4B73-B50F-F1B9A6AF8AC8}"/>
              </a:ext>
            </a:extLst>
          </p:cNvPr>
          <p:cNvSpPr txBox="1"/>
          <p:nvPr/>
        </p:nvSpPr>
        <p:spPr>
          <a:xfrm>
            <a:off x="8632096" y="2110640"/>
            <a:ext cx="1427635" cy="369332"/>
          </a:xfrm>
          <a:prstGeom prst="rect">
            <a:avLst/>
          </a:prstGeom>
          <a:solidFill>
            <a:schemeClr val="bg1"/>
          </a:solidFill>
          <a:ln w="12700">
            <a:solidFill>
              <a:schemeClr val="tx1"/>
            </a:solidFill>
          </a:ln>
        </p:spPr>
        <p:txBody>
          <a:bodyPr wrap="none" rtlCol="0">
            <a:spAutoFit/>
          </a:bodyPr>
          <a:lstStyle/>
          <a:p>
            <a:pPr algn="ctr"/>
            <a:r>
              <a:rPr lang="en-US" dirty="0"/>
              <a:t>Preamplifier</a:t>
            </a:r>
          </a:p>
        </p:txBody>
      </p:sp>
      <p:sp>
        <p:nvSpPr>
          <p:cNvPr id="8" name="TextBox 7">
            <a:extLst>
              <a:ext uri="{FF2B5EF4-FFF2-40B4-BE49-F238E27FC236}">
                <a16:creationId xmlns:a16="http://schemas.microsoft.com/office/drawing/2014/main" id="{FB1B1801-C2B5-4640-BB53-84148E1A4EFE}"/>
              </a:ext>
            </a:extLst>
          </p:cNvPr>
          <p:cNvSpPr txBox="1"/>
          <p:nvPr/>
        </p:nvSpPr>
        <p:spPr>
          <a:xfrm>
            <a:off x="609600" y="1920240"/>
            <a:ext cx="3962400" cy="4247317"/>
          </a:xfrm>
          <a:prstGeom prst="rect">
            <a:avLst/>
          </a:prstGeom>
          <a:noFill/>
        </p:spPr>
        <p:txBody>
          <a:bodyPr wrap="square" rtlCol="0">
            <a:spAutoFit/>
          </a:bodyPr>
          <a:lstStyle/>
          <a:p>
            <a:r>
              <a:rPr lang="en-US" dirty="0"/>
              <a:t>It’s sometimes possible to obtain the power supply noise density measurements using the spectrum capabilities of an oscilloscope.</a:t>
            </a:r>
          </a:p>
          <a:p>
            <a:endParaRPr lang="en-US" dirty="0"/>
          </a:p>
          <a:p>
            <a:r>
              <a:rPr lang="en-US" dirty="0"/>
              <a:t>A preamplifier between the power supply and the oscilloscope improves the noise floor.</a:t>
            </a:r>
          </a:p>
          <a:p>
            <a:endParaRPr lang="en-US" dirty="0"/>
          </a:p>
          <a:p>
            <a:r>
              <a:rPr lang="en-US" dirty="0"/>
              <a:t>I added large filter capacitor at the J2120A line injector input to further minimize external noise.</a:t>
            </a:r>
          </a:p>
          <a:p>
            <a:endParaRPr lang="en-US" dirty="0"/>
          </a:p>
          <a:p>
            <a:r>
              <a:rPr lang="en-US" dirty="0"/>
              <a:t>Very short well shielded connections also help minimize external noise</a:t>
            </a:r>
          </a:p>
        </p:txBody>
      </p:sp>
    </p:spTree>
    <p:extLst>
      <p:ext uri="{BB962C8B-B14F-4D97-AF65-F5344CB8AC3E}">
        <p14:creationId xmlns:p14="http://schemas.microsoft.com/office/powerpoint/2010/main" val="229301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497E-E0A1-4E37-80DD-9EB0880D2930}"/>
              </a:ext>
            </a:extLst>
          </p:cNvPr>
          <p:cNvSpPr>
            <a:spLocks noGrp="1"/>
          </p:cNvSpPr>
          <p:nvPr>
            <p:ph type="title"/>
          </p:nvPr>
        </p:nvSpPr>
        <p:spPr/>
        <p:txBody>
          <a:bodyPr/>
          <a:lstStyle/>
          <a:p>
            <a:r>
              <a:rPr lang="en-US" dirty="0"/>
              <a:t>Improving the noise floor</a:t>
            </a:r>
          </a:p>
        </p:txBody>
      </p:sp>
      <p:pic>
        <p:nvPicPr>
          <p:cNvPr id="4" name="Picture 3">
            <a:extLst>
              <a:ext uri="{FF2B5EF4-FFF2-40B4-BE49-F238E27FC236}">
                <a16:creationId xmlns:a16="http://schemas.microsoft.com/office/drawing/2014/main" id="{86872307-50E5-40D2-B35D-DAB2198CDDE6}"/>
              </a:ext>
            </a:extLst>
          </p:cNvPr>
          <p:cNvPicPr>
            <a:picLocks noChangeAspect="1"/>
          </p:cNvPicPr>
          <p:nvPr/>
        </p:nvPicPr>
        <p:blipFill>
          <a:blip r:embed="rId3"/>
          <a:stretch>
            <a:fillRect/>
          </a:stretch>
        </p:blipFill>
        <p:spPr>
          <a:xfrm>
            <a:off x="5257800" y="1905000"/>
            <a:ext cx="6197599" cy="4648200"/>
          </a:xfrm>
          <a:prstGeom prst="rect">
            <a:avLst/>
          </a:prstGeom>
        </p:spPr>
      </p:pic>
      <p:sp>
        <p:nvSpPr>
          <p:cNvPr id="5" name="TextBox 4">
            <a:extLst>
              <a:ext uri="{FF2B5EF4-FFF2-40B4-BE49-F238E27FC236}">
                <a16:creationId xmlns:a16="http://schemas.microsoft.com/office/drawing/2014/main" id="{B41F8700-3FC3-433F-8AA7-87D8685F261D}"/>
              </a:ext>
            </a:extLst>
          </p:cNvPr>
          <p:cNvSpPr txBox="1"/>
          <p:nvPr/>
        </p:nvSpPr>
        <p:spPr>
          <a:xfrm>
            <a:off x="609600" y="1920240"/>
            <a:ext cx="4191000" cy="4247317"/>
          </a:xfrm>
          <a:prstGeom prst="rect">
            <a:avLst/>
          </a:prstGeom>
          <a:noFill/>
        </p:spPr>
        <p:txBody>
          <a:bodyPr wrap="square" rtlCol="0">
            <a:spAutoFit/>
          </a:bodyPr>
          <a:lstStyle/>
          <a:p>
            <a:r>
              <a:rPr lang="en-US" dirty="0"/>
              <a:t>These two noise density measurements show the noise floor of the oscilloscope.  The upper trace is one oscilloscope channel set for 50Ohm input and with a 50Ohm terminator connected.</a:t>
            </a:r>
          </a:p>
          <a:p>
            <a:endParaRPr lang="en-US" dirty="0"/>
          </a:p>
          <a:p>
            <a:r>
              <a:rPr lang="en-US" dirty="0"/>
              <a:t>The lower measurement is a 2</a:t>
            </a:r>
            <a:r>
              <a:rPr lang="en-US" baseline="30000" dirty="0"/>
              <a:t>nd</a:t>
            </a:r>
            <a:r>
              <a:rPr lang="en-US" dirty="0"/>
              <a:t> channel of the oscilloscope with a low noise preamplifier inserted.  The preamplifier input also has a 50Ohm terminator on it’s input.  The probe gain is adjusted to 0.1V/V to account for the gain.</a:t>
            </a:r>
          </a:p>
          <a:p>
            <a:endParaRPr lang="en-US" dirty="0"/>
          </a:p>
          <a:p>
            <a:r>
              <a:rPr lang="en-US" dirty="0"/>
              <a:t>The noise floor is improved by 14dB due to the addition of the preamplifier</a:t>
            </a:r>
          </a:p>
        </p:txBody>
      </p:sp>
    </p:spTree>
    <p:extLst>
      <p:ext uri="{BB962C8B-B14F-4D97-AF65-F5344CB8AC3E}">
        <p14:creationId xmlns:p14="http://schemas.microsoft.com/office/powerpoint/2010/main" val="1410561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AD66F0-55FE-4B2F-BAB7-BD239B55100A}"/>
              </a:ext>
            </a:extLst>
          </p:cNvPr>
          <p:cNvPicPr>
            <a:picLocks noChangeAspect="1"/>
          </p:cNvPicPr>
          <p:nvPr/>
        </p:nvPicPr>
        <p:blipFill rotWithShape="1">
          <a:blip r:embed="rId3"/>
          <a:srcRect b="3125"/>
          <a:stretch/>
        </p:blipFill>
        <p:spPr>
          <a:xfrm>
            <a:off x="5152267" y="1905000"/>
            <a:ext cx="6502399" cy="4724400"/>
          </a:xfrm>
          <a:prstGeom prst="rect">
            <a:avLst/>
          </a:prstGeom>
          <a:ln w="12700">
            <a:solidFill>
              <a:schemeClr val="tx1"/>
            </a:solidFill>
          </a:ln>
        </p:spPr>
      </p:pic>
      <p:sp>
        <p:nvSpPr>
          <p:cNvPr id="2" name="Title 1">
            <a:extLst>
              <a:ext uri="{FF2B5EF4-FFF2-40B4-BE49-F238E27FC236}">
                <a16:creationId xmlns:a16="http://schemas.microsoft.com/office/drawing/2014/main" id="{87467198-09BC-4C39-AF63-914DC57F77F9}"/>
              </a:ext>
            </a:extLst>
          </p:cNvPr>
          <p:cNvSpPr>
            <a:spLocks noGrp="1"/>
          </p:cNvSpPr>
          <p:nvPr>
            <p:ph type="title"/>
          </p:nvPr>
        </p:nvSpPr>
        <p:spPr/>
        <p:txBody>
          <a:bodyPr/>
          <a:lstStyle/>
          <a:p>
            <a:r>
              <a:rPr lang="en-US" dirty="0"/>
              <a:t>Power Supply Noise with Oscilloscope</a:t>
            </a:r>
          </a:p>
        </p:txBody>
      </p:sp>
      <p:cxnSp>
        <p:nvCxnSpPr>
          <p:cNvPr id="6" name="Straight Arrow Connector 5">
            <a:extLst>
              <a:ext uri="{FF2B5EF4-FFF2-40B4-BE49-F238E27FC236}">
                <a16:creationId xmlns:a16="http://schemas.microsoft.com/office/drawing/2014/main" id="{5E3D5D24-A2D9-4119-8E55-F8B685BE56CF}"/>
              </a:ext>
            </a:extLst>
          </p:cNvPr>
          <p:cNvCxnSpPr>
            <a:cxnSpLocks/>
            <a:stCxn id="19" idx="3"/>
          </p:cNvCxnSpPr>
          <p:nvPr/>
        </p:nvCxnSpPr>
        <p:spPr>
          <a:xfrm>
            <a:off x="3965302" y="5857415"/>
            <a:ext cx="1186965" cy="3560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9E3EB52-1E85-4A87-BFA0-987E2635A0BD}"/>
              </a:ext>
            </a:extLst>
          </p:cNvPr>
          <p:cNvCxnSpPr>
            <a:cxnSpLocks/>
            <a:stCxn id="17" idx="3"/>
          </p:cNvCxnSpPr>
          <p:nvPr/>
        </p:nvCxnSpPr>
        <p:spPr>
          <a:xfrm>
            <a:off x="3965302" y="3951933"/>
            <a:ext cx="1186965" cy="1628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0829F1-8642-4BDC-8DB0-B18C687B3DF0}"/>
              </a:ext>
            </a:extLst>
          </p:cNvPr>
          <p:cNvCxnSpPr>
            <a:cxnSpLocks/>
            <a:stCxn id="18" idx="3"/>
          </p:cNvCxnSpPr>
          <p:nvPr/>
        </p:nvCxnSpPr>
        <p:spPr>
          <a:xfrm>
            <a:off x="3965302" y="4973923"/>
            <a:ext cx="1186965" cy="540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FC647D3-3118-4555-AB96-72A66612CE91}"/>
              </a:ext>
            </a:extLst>
          </p:cNvPr>
          <p:cNvCxnSpPr>
            <a:cxnSpLocks/>
            <a:stCxn id="15" idx="3"/>
          </p:cNvCxnSpPr>
          <p:nvPr/>
        </p:nvCxnSpPr>
        <p:spPr>
          <a:xfrm>
            <a:off x="3965302" y="2791443"/>
            <a:ext cx="118696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E51B9C6-BE8F-4334-B6BD-4D5925107201}"/>
              </a:ext>
            </a:extLst>
          </p:cNvPr>
          <p:cNvSpPr txBox="1"/>
          <p:nvPr/>
        </p:nvSpPr>
        <p:spPr>
          <a:xfrm>
            <a:off x="1209291" y="2468277"/>
            <a:ext cx="2756011" cy="646331"/>
          </a:xfrm>
          <a:prstGeom prst="rect">
            <a:avLst/>
          </a:prstGeom>
          <a:solidFill>
            <a:schemeClr val="bg1"/>
          </a:solidFill>
          <a:ln w="12700">
            <a:solidFill>
              <a:schemeClr val="tx1"/>
            </a:solidFill>
          </a:ln>
        </p:spPr>
        <p:txBody>
          <a:bodyPr wrap="none" rtlCol="0">
            <a:spAutoFit/>
          </a:bodyPr>
          <a:lstStyle/>
          <a:p>
            <a:r>
              <a:rPr lang="en-US" dirty="0"/>
              <a:t>Switching regulator -2dBv</a:t>
            </a:r>
          </a:p>
          <a:p>
            <a:r>
              <a:rPr lang="en-US" dirty="0"/>
              <a:t>-120dBV </a:t>
            </a:r>
            <a:r>
              <a:rPr lang="en-US" dirty="0" err="1"/>
              <a:t>pk</a:t>
            </a:r>
            <a:r>
              <a:rPr lang="en-US" dirty="0"/>
              <a:t> (0dBuV)</a:t>
            </a:r>
          </a:p>
        </p:txBody>
      </p:sp>
      <p:sp>
        <p:nvSpPr>
          <p:cNvPr id="17" name="TextBox 16">
            <a:extLst>
              <a:ext uri="{FF2B5EF4-FFF2-40B4-BE49-F238E27FC236}">
                <a16:creationId xmlns:a16="http://schemas.microsoft.com/office/drawing/2014/main" id="{A3FF582D-BB64-4CCA-985B-02BBF986EA53}"/>
              </a:ext>
            </a:extLst>
          </p:cNvPr>
          <p:cNvSpPr txBox="1"/>
          <p:nvPr/>
        </p:nvSpPr>
        <p:spPr>
          <a:xfrm>
            <a:off x="1415565" y="3628767"/>
            <a:ext cx="2549737" cy="646331"/>
          </a:xfrm>
          <a:prstGeom prst="rect">
            <a:avLst/>
          </a:prstGeom>
          <a:solidFill>
            <a:schemeClr val="bg1"/>
          </a:solidFill>
          <a:ln w="12700">
            <a:solidFill>
              <a:schemeClr val="tx1"/>
            </a:solidFill>
          </a:ln>
        </p:spPr>
        <p:txBody>
          <a:bodyPr wrap="none" rtlCol="0">
            <a:spAutoFit/>
          </a:bodyPr>
          <a:lstStyle/>
          <a:p>
            <a:r>
              <a:rPr lang="en-US" dirty="0"/>
              <a:t>Linear regulator -9dBuv</a:t>
            </a:r>
          </a:p>
          <a:p>
            <a:r>
              <a:rPr lang="en-US" dirty="0"/>
              <a:t>-121dBV peak</a:t>
            </a:r>
          </a:p>
        </p:txBody>
      </p:sp>
      <p:sp>
        <p:nvSpPr>
          <p:cNvPr id="18" name="TextBox 17">
            <a:extLst>
              <a:ext uri="{FF2B5EF4-FFF2-40B4-BE49-F238E27FC236}">
                <a16:creationId xmlns:a16="http://schemas.microsoft.com/office/drawing/2014/main" id="{CE1910ED-E603-443A-8706-4495687A3907}"/>
              </a:ext>
            </a:extLst>
          </p:cNvPr>
          <p:cNvSpPr txBox="1"/>
          <p:nvPr/>
        </p:nvSpPr>
        <p:spPr>
          <a:xfrm>
            <a:off x="533400" y="4789257"/>
            <a:ext cx="3431902" cy="369332"/>
          </a:xfrm>
          <a:prstGeom prst="rect">
            <a:avLst/>
          </a:prstGeom>
          <a:solidFill>
            <a:schemeClr val="bg1"/>
          </a:solidFill>
          <a:ln w="12700">
            <a:solidFill>
              <a:schemeClr val="tx1"/>
            </a:solidFill>
          </a:ln>
        </p:spPr>
        <p:txBody>
          <a:bodyPr wrap="none" rtlCol="0">
            <a:spAutoFit/>
          </a:bodyPr>
          <a:lstStyle/>
          <a:p>
            <a:r>
              <a:rPr lang="en-US" dirty="0"/>
              <a:t>Noiseless Power Supply -21dBuV</a:t>
            </a:r>
          </a:p>
        </p:txBody>
      </p:sp>
      <p:sp>
        <p:nvSpPr>
          <p:cNvPr id="19" name="TextBox 18">
            <a:extLst>
              <a:ext uri="{FF2B5EF4-FFF2-40B4-BE49-F238E27FC236}">
                <a16:creationId xmlns:a16="http://schemas.microsoft.com/office/drawing/2014/main" id="{E57A46C1-AFDC-4281-BB6B-FC4F2BA4A9B3}"/>
              </a:ext>
            </a:extLst>
          </p:cNvPr>
          <p:cNvSpPr txBox="1"/>
          <p:nvPr/>
        </p:nvSpPr>
        <p:spPr>
          <a:xfrm>
            <a:off x="1812405" y="5672749"/>
            <a:ext cx="2152897" cy="369332"/>
          </a:xfrm>
          <a:prstGeom prst="rect">
            <a:avLst/>
          </a:prstGeom>
          <a:solidFill>
            <a:schemeClr val="bg1"/>
          </a:solidFill>
          <a:ln w="12700">
            <a:solidFill>
              <a:schemeClr val="tx1"/>
            </a:solidFill>
          </a:ln>
        </p:spPr>
        <p:txBody>
          <a:bodyPr wrap="none" rtlCol="0">
            <a:spAutoFit/>
          </a:bodyPr>
          <a:lstStyle/>
          <a:p>
            <a:r>
              <a:rPr lang="en-US" dirty="0"/>
              <a:t>Noise floor -23duBv</a:t>
            </a:r>
          </a:p>
        </p:txBody>
      </p:sp>
    </p:spTree>
    <p:extLst>
      <p:ext uri="{BB962C8B-B14F-4D97-AF65-F5344CB8AC3E}">
        <p14:creationId xmlns:p14="http://schemas.microsoft.com/office/powerpoint/2010/main" val="3846068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EBC9E6-68CE-441B-ABE1-F3E3A671957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1289" b="18711"/>
          <a:stretch/>
        </p:blipFill>
        <p:spPr>
          <a:xfrm rot="10800000">
            <a:off x="0" y="1981201"/>
            <a:ext cx="12191999" cy="4114799"/>
          </a:xfrm>
          <a:prstGeom prst="rect">
            <a:avLst/>
          </a:prstGeom>
        </p:spPr>
      </p:pic>
      <p:sp>
        <p:nvSpPr>
          <p:cNvPr id="7" name="TextBox 6">
            <a:extLst>
              <a:ext uri="{FF2B5EF4-FFF2-40B4-BE49-F238E27FC236}">
                <a16:creationId xmlns:a16="http://schemas.microsoft.com/office/drawing/2014/main" id="{D2D50D31-AFED-410C-974E-DC1DF84813CA}"/>
              </a:ext>
            </a:extLst>
          </p:cNvPr>
          <p:cNvSpPr txBox="1"/>
          <p:nvPr/>
        </p:nvSpPr>
        <p:spPr>
          <a:xfrm>
            <a:off x="179588" y="4431268"/>
            <a:ext cx="1387817" cy="369332"/>
          </a:xfrm>
          <a:prstGeom prst="rect">
            <a:avLst/>
          </a:prstGeom>
          <a:solidFill>
            <a:schemeClr val="bg1"/>
          </a:solidFill>
          <a:ln w="12700">
            <a:solidFill>
              <a:schemeClr val="tx1"/>
            </a:solidFill>
          </a:ln>
        </p:spPr>
        <p:txBody>
          <a:bodyPr wrap="square" rtlCol="0">
            <a:spAutoFit/>
          </a:bodyPr>
          <a:lstStyle/>
          <a:p>
            <a:pPr algn="ctr"/>
            <a:r>
              <a:rPr lang="en-US" dirty="0"/>
              <a:t>MOD input</a:t>
            </a:r>
          </a:p>
        </p:txBody>
      </p:sp>
      <p:sp>
        <p:nvSpPr>
          <p:cNvPr id="8" name="TextBox 7">
            <a:extLst>
              <a:ext uri="{FF2B5EF4-FFF2-40B4-BE49-F238E27FC236}">
                <a16:creationId xmlns:a16="http://schemas.microsoft.com/office/drawing/2014/main" id="{D8C45157-5276-4B19-94DB-AFA5FAA979B4}"/>
              </a:ext>
            </a:extLst>
          </p:cNvPr>
          <p:cNvSpPr txBox="1"/>
          <p:nvPr/>
        </p:nvSpPr>
        <p:spPr>
          <a:xfrm>
            <a:off x="179589" y="2570617"/>
            <a:ext cx="1387817" cy="369332"/>
          </a:xfrm>
          <a:prstGeom prst="rect">
            <a:avLst/>
          </a:prstGeom>
          <a:solidFill>
            <a:schemeClr val="bg1"/>
          </a:solidFill>
          <a:ln w="12700">
            <a:solidFill>
              <a:schemeClr val="tx1"/>
            </a:solidFill>
          </a:ln>
        </p:spPr>
        <p:txBody>
          <a:bodyPr wrap="none" rtlCol="0">
            <a:spAutoFit/>
          </a:bodyPr>
          <a:lstStyle>
            <a:defPPr>
              <a:defRPr lang="en-US"/>
            </a:defPPr>
            <a:lvl1pPr>
              <a:defRPr>
                <a:solidFill>
                  <a:srgbClr val="0101FF"/>
                </a:solidFill>
              </a:defRPr>
            </a:lvl1pPr>
          </a:lstStyle>
          <a:p>
            <a:pPr algn="ctr"/>
            <a:r>
              <a:rPr lang="en-US" dirty="0">
                <a:solidFill>
                  <a:schemeClr val="tx1"/>
                </a:solidFill>
              </a:rPr>
              <a:t>Power input</a:t>
            </a:r>
          </a:p>
        </p:txBody>
      </p:sp>
      <p:sp>
        <p:nvSpPr>
          <p:cNvPr id="9" name="TextBox 8">
            <a:extLst>
              <a:ext uri="{FF2B5EF4-FFF2-40B4-BE49-F238E27FC236}">
                <a16:creationId xmlns:a16="http://schemas.microsoft.com/office/drawing/2014/main" id="{0324F1CD-B1F5-4E39-B7D9-D9331600AA84}"/>
              </a:ext>
            </a:extLst>
          </p:cNvPr>
          <p:cNvSpPr txBox="1"/>
          <p:nvPr/>
        </p:nvSpPr>
        <p:spPr>
          <a:xfrm>
            <a:off x="5766683" y="2436259"/>
            <a:ext cx="1520033" cy="369332"/>
          </a:xfrm>
          <a:prstGeom prst="rect">
            <a:avLst/>
          </a:prstGeom>
          <a:solidFill>
            <a:schemeClr val="bg1"/>
          </a:solidFill>
          <a:ln w="12700">
            <a:solidFill>
              <a:schemeClr val="tx1"/>
            </a:solidFill>
          </a:ln>
        </p:spPr>
        <p:txBody>
          <a:bodyPr wrap="none" rtlCol="0">
            <a:spAutoFit/>
          </a:bodyPr>
          <a:lstStyle>
            <a:defPPr>
              <a:defRPr lang="en-US"/>
            </a:defPPr>
            <a:lvl1pPr>
              <a:defRPr>
                <a:solidFill>
                  <a:srgbClr val="0101FF"/>
                </a:solidFill>
              </a:defRPr>
            </a:lvl1pPr>
          </a:lstStyle>
          <a:p>
            <a:pPr algn="ctr"/>
            <a:r>
              <a:rPr lang="en-US" dirty="0">
                <a:solidFill>
                  <a:schemeClr val="tx1"/>
                </a:solidFill>
              </a:rPr>
              <a:t>Power output</a:t>
            </a:r>
          </a:p>
        </p:txBody>
      </p:sp>
      <p:sp>
        <p:nvSpPr>
          <p:cNvPr id="10" name="TextBox 9">
            <a:extLst>
              <a:ext uri="{FF2B5EF4-FFF2-40B4-BE49-F238E27FC236}">
                <a16:creationId xmlns:a16="http://schemas.microsoft.com/office/drawing/2014/main" id="{DB867364-FA44-4D04-B1BF-4B07E5C1462B}"/>
              </a:ext>
            </a:extLst>
          </p:cNvPr>
          <p:cNvSpPr txBox="1"/>
          <p:nvPr/>
        </p:nvSpPr>
        <p:spPr>
          <a:xfrm>
            <a:off x="7602056" y="2514600"/>
            <a:ext cx="3018070" cy="369332"/>
          </a:xfrm>
          <a:prstGeom prst="rect">
            <a:avLst/>
          </a:prstGeom>
          <a:solidFill>
            <a:schemeClr val="bg1"/>
          </a:solidFill>
          <a:ln w="12700">
            <a:solidFill>
              <a:schemeClr val="tx1"/>
            </a:solidFill>
          </a:ln>
        </p:spPr>
        <p:txBody>
          <a:bodyPr wrap="none" rtlCol="0">
            <a:spAutoFit/>
          </a:bodyPr>
          <a:lstStyle>
            <a:defPPr>
              <a:defRPr lang="en-US"/>
            </a:defPPr>
            <a:lvl1pPr>
              <a:defRPr>
                <a:solidFill>
                  <a:srgbClr val="0101FF"/>
                </a:solidFill>
              </a:defRPr>
            </a:lvl1pPr>
          </a:lstStyle>
          <a:p>
            <a:pPr algn="ctr"/>
            <a:r>
              <a:rPr lang="en-US" dirty="0">
                <a:solidFill>
                  <a:schemeClr val="tx1"/>
                </a:solidFill>
              </a:rPr>
              <a:t>DC Block to scope/spectrum</a:t>
            </a:r>
          </a:p>
        </p:txBody>
      </p:sp>
      <p:sp>
        <p:nvSpPr>
          <p:cNvPr id="11" name="TextBox 10">
            <a:extLst>
              <a:ext uri="{FF2B5EF4-FFF2-40B4-BE49-F238E27FC236}">
                <a16:creationId xmlns:a16="http://schemas.microsoft.com/office/drawing/2014/main" id="{0B05EEA7-8464-45EC-A03D-913E98145DC3}"/>
              </a:ext>
            </a:extLst>
          </p:cNvPr>
          <p:cNvSpPr txBox="1"/>
          <p:nvPr/>
        </p:nvSpPr>
        <p:spPr>
          <a:xfrm>
            <a:off x="10820400" y="4044910"/>
            <a:ext cx="1177955" cy="646331"/>
          </a:xfrm>
          <a:prstGeom prst="rect">
            <a:avLst/>
          </a:prstGeom>
          <a:solidFill>
            <a:schemeClr val="bg1"/>
          </a:solidFill>
          <a:ln w="12700">
            <a:solidFill>
              <a:schemeClr val="tx1"/>
            </a:solidFill>
          </a:ln>
        </p:spPr>
        <p:txBody>
          <a:bodyPr wrap="square" rtlCol="0">
            <a:spAutoFit/>
          </a:bodyPr>
          <a:lstStyle>
            <a:defPPr>
              <a:defRPr lang="en-US"/>
            </a:defPPr>
            <a:lvl1pPr>
              <a:defRPr>
                <a:solidFill>
                  <a:srgbClr val="0101FF"/>
                </a:solidFill>
              </a:defRPr>
            </a:lvl1pPr>
          </a:lstStyle>
          <a:p>
            <a:r>
              <a:rPr lang="en-US" dirty="0">
                <a:solidFill>
                  <a:schemeClr val="tx1"/>
                </a:solidFill>
              </a:rPr>
              <a:t>Clock to Analyzer</a:t>
            </a:r>
          </a:p>
        </p:txBody>
      </p:sp>
      <p:sp>
        <p:nvSpPr>
          <p:cNvPr id="14" name="Title 13">
            <a:extLst>
              <a:ext uri="{FF2B5EF4-FFF2-40B4-BE49-F238E27FC236}">
                <a16:creationId xmlns:a16="http://schemas.microsoft.com/office/drawing/2014/main" id="{1EAB7523-8E3A-459C-990B-CBEC3476ABC1}"/>
              </a:ext>
            </a:extLst>
          </p:cNvPr>
          <p:cNvSpPr>
            <a:spLocks noGrp="1"/>
          </p:cNvSpPr>
          <p:nvPr>
            <p:ph type="title"/>
          </p:nvPr>
        </p:nvSpPr>
        <p:spPr/>
        <p:txBody>
          <a:bodyPr/>
          <a:lstStyle/>
          <a:p>
            <a:r>
              <a:rPr lang="en-US" dirty="0"/>
              <a:t>Signal Measurement Test Setup</a:t>
            </a:r>
          </a:p>
        </p:txBody>
      </p:sp>
    </p:spTree>
    <p:extLst>
      <p:ext uri="{BB962C8B-B14F-4D97-AF65-F5344CB8AC3E}">
        <p14:creationId xmlns:p14="http://schemas.microsoft.com/office/powerpoint/2010/main" val="413852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3821-A635-4793-AB7A-4BE873AF380D}"/>
              </a:ext>
            </a:extLst>
          </p:cNvPr>
          <p:cNvSpPr>
            <a:spLocks noGrp="1"/>
          </p:cNvSpPr>
          <p:nvPr>
            <p:ph type="title"/>
          </p:nvPr>
        </p:nvSpPr>
        <p:spPr/>
        <p:txBody>
          <a:bodyPr>
            <a:normAutofit fontScale="90000"/>
          </a:bodyPr>
          <a:lstStyle/>
          <a:p>
            <a:r>
              <a:rPr lang="en-US" dirty="0"/>
              <a:t>AM &amp; PM Cause Spurs, Jitter is Primarily PM </a:t>
            </a:r>
          </a:p>
        </p:txBody>
      </p:sp>
      <p:pic>
        <p:nvPicPr>
          <p:cNvPr id="6" name="Picture 5">
            <a:extLst>
              <a:ext uri="{FF2B5EF4-FFF2-40B4-BE49-F238E27FC236}">
                <a16:creationId xmlns:a16="http://schemas.microsoft.com/office/drawing/2014/main" id="{74E47ADC-1DF5-414C-889F-29E30EE1804B}"/>
              </a:ext>
            </a:extLst>
          </p:cNvPr>
          <p:cNvPicPr>
            <a:picLocks noChangeAspect="1"/>
          </p:cNvPicPr>
          <p:nvPr/>
        </p:nvPicPr>
        <p:blipFill rotWithShape="1">
          <a:blip r:embed="rId3"/>
          <a:srcRect b="4451"/>
          <a:stretch/>
        </p:blipFill>
        <p:spPr>
          <a:xfrm>
            <a:off x="225552" y="2359913"/>
            <a:ext cx="5638800" cy="4040887"/>
          </a:xfrm>
          <a:prstGeom prst="rect">
            <a:avLst/>
          </a:prstGeom>
          <a:ln>
            <a:solidFill>
              <a:schemeClr val="tx1">
                <a:lumMod val="50000"/>
                <a:lumOff val="50000"/>
              </a:schemeClr>
            </a:solidFill>
          </a:ln>
        </p:spPr>
      </p:pic>
      <p:sp>
        <p:nvSpPr>
          <p:cNvPr id="7" name="TextBox 6">
            <a:extLst>
              <a:ext uri="{FF2B5EF4-FFF2-40B4-BE49-F238E27FC236}">
                <a16:creationId xmlns:a16="http://schemas.microsoft.com/office/drawing/2014/main" id="{4E34BDDE-CC8C-49ED-8E61-F649C7D1A488}"/>
              </a:ext>
            </a:extLst>
          </p:cNvPr>
          <p:cNvSpPr txBox="1"/>
          <p:nvPr/>
        </p:nvSpPr>
        <p:spPr>
          <a:xfrm>
            <a:off x="1380329" y="1905000"/>
            <a:ext cx="3329245" cy="369332"/>
          </a:xfrm>
          <a:prstGeom prst="rect">
            <a:avLst/>
          </a:prstGeom>
          <a:solidFill>
            <a:schemeClr val="bg1"/>
          </a:solidFill>
          <a:ln w="12700">
            <a:solidFill>
              <a:schemeClr val="tx1"/>
            </a:solidFill>
          </a:ln>
        </p:spPr>
        <p:txBody>
          <a:bodyPr wrap="none" rtlCol="0">
            <a:spAutoFit/>
          </a:bodyPr>
          <a:lstStyle/>
          <a:p>
            <a:pPr algn="ctr"/>
            <a:r>
              <a:rPr lang="en-US" dirty="0"/>
              <a:t>1MHz with 0.1 </a:t>
            </a:r>
            <a:r>
              <a:rPr lang="en-US" dirty="0" err="1"/>
              <a:t>deg</a:t>
            </a:r>
            <a:r>
              <a:rPr lang="en-US" dirty="0"/>
              <a:t> PM at 20kHz</a:t>
            </a:r>
          </a:p>
        </p:txBody>
      </p:sp>
      <p:pic>
        <p:nvPicPr>
          <p:cNvPr id="9" name="Picture 8">
            <a:extLst>
              <a:ext uri="{FF2B5EF4-FFF2-40B4-BE49-F238E27FC236}">
                <a16:creationId xmlns:a16="http://schemas.microsoft.com/office/drawing/2014/main" id="{9C43FC71-5A60-469C-BCBE-CB316A87B295}"/>
              </a:ext>
            </a:extLst>
          </p:cNvPr>
          <p:cNvPicPr>
            <a:picLocks noChangeAspect="1"/>
          </p:cNvPicPr>
          <p:nvPr/>
        </p:nvPicPr>
        <p:blipFill rotWithShape="1">
          <a:blip r:embed="rId4"/>
          <a:srcRect b="4502"/>
          <a:stretch/>
        </p:blipFill>
        <p:spPr>
          <a:xfrm>
            <a:off x="6324600" y="2359914"/>
            <a:ext cx="5641848" cy="4040886"/>
          </a:xfrm>
          <a:prstGeom prst="rect">
            <a:avLst/>
          </a:prstGeom>
          <a:ln>
            <a:solidFill>
              <a:schemeClr val="tx1">
                <a:lumMod val="50000"/>
                <a:lumOff val="50000"/>
              </a:schemeClr>
            </a:solidFill>
          </a:ln>
        </p:spPr>
      </p:pic>
      <p:sp>
        <p:nvSpPr>
          <p:cNvPr id="10" name="TextBox 9">
            <a:extLst>
              <a:ext uri="{FF2B5EF4-FFF2-40B4-BE49-F238E27FC236}">
                <a16:creationId xmlns:a16="http://schemas.microsoft.com/office/drawing/2014/main" id="{11B7A1ED-51F4-4863-BDE0-48633B9D49FA}"/>
              </a:ext>
            </a:extLst>
          </p:cNvPr>
          <p:cNvSpPr txBox="1"/>
          <p:nvPr/>
        </p:nvSpPr>
        <p:spPr>
          <a:xfrm>
            <a:off x="7592791" y="1905000"/>
            <a:ext cx="3105466" cy="369332"/>
          </a:xfrm>
          <a:prstGeom prst="rect">
            <a:avLst/>
          </a:prstGeom>
          <a:solidFill>
            <a:schemeClr val="bg1"/>
          </a:solidFill>
          <a:ln w="12700">
            <a:solidFill>
              <a:schemeClr val="tx1"/>
            </a:solidFill>
          </a:ln>
        </p:spPr>
        <p:txBody>
          <a:bodyPr wrap="none" rtlCol="0">
            <a:spAutoFit/>
          </a:bodyPr>
          <a:lstStyle/>
          <a:p>
            <a:pPr algn="ctr"/>
            <a:r>
              <a:rPr lang="en-US" dirty="0"/>
              <a:t>1MHz with 20% AM at 20kHz</a:t>
            </a:r>
          </a:p>
        </p:txBody>
      </p:sp>
      <p:sp>
        <p:nvSpPr>
          <p:cNvPr id="11" name="TextBox 10">
            <a:extLst>
              <a:ext uri="{FF2B5EF4-FFF2-40B4-BE49-F238E27FC236}">
                <a16:creationId xmlns:a16="http://schemas.microsoft.com/office/drawing/2014/main" id="{8AB1F430-5D96-41C3-A863-D7897507966A}"/>
              </a:ext>
            </a:extLst>
          </p:cNvPr>
          <p:cNvSpPr txBox="1"/>
          <p:nvPr/>
        </p:nvSpPr>
        <p:spPr>
          <a:xfrm>
            <a:off x="3352800" y="4571815"/>
            <a:ext cx="1759136" cy="369332"/>
          </a:xfrm>
          <a:prstGeom prst="rect">
            <a:avLst/>
          </a:prstGeom>
          <a:solidFill>
            <a:schemeClr val="bg1"/>
          </a:solidFill>
          <a:ln w="12700">
            <a:solidFill>
              <a:schemeClr val="tx1"/>
            </a:solidFill>
          </a:ln>
        </p:spPr>
        <p:txBody>
          <a:bodyPr wrap="none" rtlCol="0">
            <a:spAutoFit/>
          </a:bodyPr>
          <a:lstStyle/>
          <a:p>
            <a:pPr algn="ctr"/>
            <a:r>
              <a:rPr lang="en-US" dirty="0"/>
              <a:t>PM Modulation</a:t>
            </a:r>
          </a:p>
        </p:txBody>
      </p:sp>
      <p:sp>
        <p:nvSpPr>
          <p:cNvPr id="12" name="TextBox 11">
            <a:extLst>
              <a:ext uri="{FF2B5EF4-FFF2-40B4-BE49-F238E27FC236}">
                <a16:creationId xmlns:a16="http://schemas.microsoft.com/office/drawing/2014/main" id="{05BAA026-1807-4D22-BCE7-11954C2D3195}"/>
              </a:ext>
            </a:extLst>
          </p:cNvPr>
          <p:cNvSpPr txBox="1"/>
          <p:nvPr/>
        </p:nvSpPr>
        <p:spPr>
          <a:xfrm>
            <a:off x="9448800" y="4571999"/>
            <a:ext cx="1759136" cy="369332"/>
          </a:xfrm>
          <a:prstGeom prst="rect">
            <a:avLst/>
          </a:prstGeom>
          <a:solidFill>
            <a:schemeClr val="bg1"/>
          </a:solidFill>
          <a:ln w="12700">
            <a:solidFill>
              <a:schemeClr val="tx1"/>
            </a:solidFill>
          </a:ln>
        </p:spPr>
        <p:txBody>
          <a:bodyPr wrap="none" rtlCol="0">
            <a:spAutoFit/>
          </a:bodyPr>
          <a:lstStyle/>
          <a:p>
            <a:pPr algn="ctr"/>
            <a:r>
              <a:rPr lang="en-US" dirty="0"/>
              <a:t>PM Modulation</a:t>
            </a:r>
          </a:p>
        </p:txBody>
      </p:sp>
    </p:spTree>
    <p:extLst>
      <p:ext uri="{BB962C8B-B14F-4D97-AF65-F5344CB8AC3E}">
        <p14:creationId xmlns:p14="http://schemas.microsoft.com/office/powerpoint/2010/main" val="4139569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532D2-B264-4924-A829-4C8399735D80}"/>
              </a:ext>
            </a:extLst>
          </p:cNvPr>
          <p:cNvSpPr>
            <a:spLocks noGrp="1"/>
          </p:cNvSpPr>
          <p:nvPr>
            <p:ph type="title"/>
          </p:nvPr>
        </p:nvSpPr>
        <p:spPr>
          <a:xfrm>
            <a:off x="609600" y="704088"/>
            <a:ext cx="11074400" cy="1143000"/>
          </a:xfrm>
        </p:spPr>
        <p:txBody>
          <a:bodyPr>
            <a:normAutofit fontScale="90000"/>
          </a:bodyPr>
          <a:lstStyle/>
          <a:p>
            <a:r>
              <a:rPr lang="en-US" dirty="0"/>
              <a:t>This Often Requires a Phase Noise Analyzer</a:t>
            </a:r>
          </a:p>
        </p:txBody>
      </p:sp>
      <p:sp>
        <p:nvSpPr>
          <p:cNvPr id="4" name="TextBox 3">
            <a:extLst>
              <a:ext uri="{FF2B5EF4-FFF2-40B4-BE49-F238E27FC236}">
                <a16:creationId xmlns:a16="http://schemas.microsoft.com/office/drawing/2014/main" id="{F594CB0B-5F2A-428A-9871-C672FA2F248A}"/>
              </a:ext>
            </a:extLst>
          </p:cNvPr>
          <p:cNvSpPr txBox="1"/>
          <p:nvPr/>
        </p:nvSpPr>
        <p:spPr>
          <a:xfrm>
            <a:off x="609600" y="2187714"/>
            <a:ext cx="5105400" cy="707886"/>
          </a:xfrm>
          <a:prstGeom prst="rect">
            <a:avLst/>
          </a:prstGeom>
          <a:solidFill>
            <a:schemeClr val="bg1"/>
          </a:solidFill>
          <a:ln w="12700">
            <a:solidFill>
              <a:schemeClr val="tx1"/>
            </a:solidFill>
          </a:ln>
        </p:spPr>
        <p:txBody>
          <a:bodyPr wrap="square" rtlCol="0">
            <a:spAutoFit/>
          </a:bodyPr>
          <a:lstStyle>
            <a:defPPr>
              <a:defRPr lang="en-US"/>
            </a:defPPr>
            <a:lvl1pPr>
              <a:defRPr sz="2800"/>
            </a:lvl1pPr>
          </a:lstStyle>
          <a:p>
            <a:r>
              <a:rPr lang="en-US" sz="2000" dirty="0">
                <a:solidFill>
                  <a:srgbClr val="FF0000"/>
                </a:solidFill>
              </a:rPr>
              <a:t>NOTE: The internal bias supplies may not be sufficiently low noise for sensitive circuits.</a:t>
            </a:r>
          </a:p>
        </p:txBody>
      </p:sp>
      <p:sp>
        <p:nvSpPr>
          <p:cNvPr id="6" name="TextBox 5">
            <a:extLst>
              <a:ext uri="{FF2B5EF4-FFF2-40B4-BE49-F238E27FC236}">
                <a16:creationId xmlns:a16="http://schemas.microsoft.com/office/drawing/2014/main" id="{C662F53A-6879-4124-90CC-7CE04DFA512A}"/>
              </a:ext>
            </a:extLst>
          </p:cNvPr>
          <p:cNvSpPr txBox="1"/>
          <p:nvPr/>
        </p:nvSpPr>
        <p:spPr>
          <a:xfrm>
            <a:off x="609600" y="3233678"/>
            <a:ext cx="5228542" cy="2862322"/>
          </a:xfrm>
          <a:prstGeom prst="rect">
            <a:avLst/>
          </a:prstGeom>
          <a:noFill/>
        </p:spPr>
        <p:txBody>
          <a:bodyPr wrap="square" rtlCol="0">
            <a:spAutoFit/>
          </a:bodyPr>
          <a:lstStyle/>
          <a:p>
            <a:r>
              <a:rPr lang="en-US" dirty="0"/>
              <a:t>The phase noise analyzer offers</a:t>
            </a:r>
          </a:p>
          <a:p>
            <a:endParaRPr lang="en-US" dirty="0"/>
          </a:p>
          <a:p>
            <a:pPr marL="285750" indent="-285750">
              <a:buFont typeface="Arial" panose="020B0604020202020204" pitchFamily="34" charset="0"/>
              <a:buChar char="•"/>
            </a:pPr>
            <a:r>
              <a:rPr lang="en-US" dirty="0"/>
              <a:t>Very fast measurements with 1Hz bandwidth.  </a:t>
            </a:r>
          </a:p>
          <a:p>
            <a:pPr marL="285750" indent="-285750">
              <a:buFont typeface="Arial" panose="020B0604020202020204" pitchFamily="34" charset="0"/>
              <a:buChar char="•"/>
            </a:pPr>
            <a:r>
              <a:rPr lang="en-US" dirty="0"/>
              <a:t>Can distinguish between AM noise PM noise.</a:t>
            </a:r>
          </a:p>
          <a:p>
            <a:pPr marL="285750" indent="-285750">
              <a:buFont typeface="Arial" panose="020B0604020202020204" pitchFamily="34" charset="0"/>
              <a:buChar char="•"/>
            </a:pPr>
            <a:r>
              <a:rPr lang="en-US" dirty="0"/>
              <a:t>Incredible dynamic Range </a:t>
            </a:r>
          </a:p>
          <a:p>
            <a:pPr marL="285750" indent="-285750">
              <a:buFont typeface="Arial" panose="020B0604020202020204" pitchFamily="34" charset="0"/>
              <a:buChar char="•"/>
            </a:pPr>
            <a:r>
              <a:rPr lang="en-US" dirty="0"/>
              <a:t>Also measures power supply noise density</a:t>
            </a:r>
          </a:p>
          <a:p>
            <a:pPr marL="285750" indent="-285750">
              <a:buFont typeface="Arial" panose="020B0604020202020204" pitchFamily="34" charset="0"/>
              <a:buChar char="•"/>
            </a:pPr>
            <a:r>
              <a:rPr lang="en-US" dirty="0"/>
              <a:t>Much lower noise floor than an oscilloscope</a:t>
            </a:r>
          </a:p>
          <a:p>
            <a:pPr marL="285750" indent="-285750">
              <a:buFont typeface="Arial" panose="020B0604020202020204" pitchFamily="34" charset="0"/>
              <a:buChar char="•"/>
            </a:pPr>
            <a:r>
              <a:rPr lang="en-US" dirty="0"/>
              <a:t>Spur removal provides cleaner results</a:t>
            </a:r>
          </a:p>
          <a:p>
            <a:pPr marL="285750" indent="-285750">
              <a:buFont typeface="Arial" panose="020B0604020202020204" pitchFamily="34" charset="0"/>
              <a:buChar char="•"/>
            </a:pPr>
            <a:r>
              <a:rPr lang="en-US" dirty="0"/>
              <a:t>up to 25dB sensitivity improvement using cross-correlation option</a:t>
            </a:r>
          </a:p>
        </p:txBody>
      </p:sp>
      <p:pic>
        <p:nvPicPr>
          <p:cNvPr id="7" name="Picture 6">
            <a:extLst>
              <a:ext uri="{FF2B5EF4-FFF2-40B4-BE49-F238E27FC236}">
                <a16:creationId xmlns:a16="http://schemas.microsoft.com/office/drawing/2014/main" id="{0F825500-9729-42F6-B5DE-7D8CB8318528}"/>
              </a:ext>
            </a:extLst>
          </p:cNvPr>
          <p:cNvPicPr>
            <a:picLocks noChangeAspect="1"/>
          </p:cNvPicPr>
          <p:nvPr/>
        </p:nvPicPr>
        <p:blipFill rotWithShape="1">
          <a:blip r:embed="rId3"/>
          <a:srcRect b="2139"/>
          <a:stretch/>
        </p:blipFill>
        <p:spPr>
          <a:xfrm>
            <a:off x="6172200" y="2209800"/>
            <a:ext cx="5451892" cy="2959541"/>
          </a:xfrm>
          <a:prstGeom prst="rect">
            <a:avLst/>
          </a:prstGeom>
        </p:spPr>
      </p:pic>
      <p:sp>
        <p:nvSpPr>
          <p:cNvPr id="8" name="TextBox 7">
            <a:extLst>
              <a:ext uri="{FF2B5EF4-FFF2-40B4-BE49-F238E27FC236}">
                <a16:creationId xmlns:a16="http://schemas.microsoft.com/office/drawing/2014/main" id="{21483C81-3D7C-49DD-A546-D00B7B12457D}"/>
              </a:ext>
            </a:extLst>
          </p:cNvPr>
          <p:cNvSpPr txBox="1"/>
          <p:nvPr/>
        </p:nvSpPr>
        <p:spPr>
          <a:xfrm>
            <a:off x="6172200" y="5403836"/>
            <a:ext cx="5418490" cy="646331"/>
          </a:xfrm>
          <a:prstGeom prst="rect">
            <a:avLst/>
          </a:prstGeom>
          <a:solidFill>
            <a:schemeClr val="bg1"/>
          </a:solidFill>
          <a:ln w="12700">
            <a:solidFill>
              <a:schemeClr val="tx1"/>
            </a:solidFill>
          </a:ln>
        </p:spPr>
        <p:txBody>
          <a:bodyPr wrap="square" rtlCol="0">
            <a:spAutoFit/>
          </a:bodyPr>
          <a:lstStyle/>
          <a:p>
            <a:r>
              <a:rPr lang="en-US" dirty="0"/>
              <a:t>Several companies offer phase noise analyzers. I used the FSWP for this webinar.</a:t>
            </a:r>
          </a:p>
        </p:txBody>
      </p:sp>
    </p:spTree>
    <p:extLst>
      <p:ext uri="{BB962C8B-B14F-4D97-AF65-F5344CB8AC3E}">
        <p14:creationId xmlns:p14="http://schemas.microsoft.com/office/powerpoint/2010/main" val="95321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pPr algn="ctr"/>
            <a:r>
              <a:rPr lang="en-US" dirty="0"/>
              <a:t>Presenter Bio</a:t>
            </a:r>
          </a:p>
        </p:txBody>
      </p:sp>
      <p:pic>
        <p:nvPicPr>
          <p:cNvPr id="5" name="Picture 4">
            <a:extLst>
              <a:ext uri="{FF2B5EF4-FFF2-40B4-BE49-F238E27FC236}">
                <a16:creationId xmlns:a16="http://schemas.microsoft.com/office/drawing/2014/main" id="{B8B1AA90-3349-43ED-827F-BD279B66640E}"/>
              </a:ext>
            </a:extLst>
          </p:cNvPr>
          <p:cNvPicPr>
            <a:picLocks noChangeAspect="1"/>
          </p:cNvPicPr>
          <p:nvPr/>
        </p:nvPicPr>
        <p:blipFill>
          <a:blip r:embed="rId3"/>
          <a:stretch>
            <a:fillRect/>
          </a:stretch>
        </p:blipFill>
        <p:spPr>
          <a:xfrm>
            <a:off x="1219200" y="1853206"/>
            <a:ext cx="2057400" cy="2477001"/>
          </a:xfrm>
          <a:prstGeom prst="rect">
            <a:avLst/>
          </a:prstGeom>
        </p:spPr>
      </p:pic>
      <p:sp>
        <p:nvSpPr>
          <p:cNvPr id="6" name="Rectangle 5">
            <a:extLst>
              <a:ext uri="{FF2B5EF4-FFF2-40B4-BE49-F238E27FC236}">
                <a16:creationId xmlns:a16="http://schemas.microsoft.com/office/drawing/2014/main" id="{C033A188-3E95-49A1-BD8B-8BC49DF955E6}"/>
              </a:ext>
            </a:extLst>
          </p:cNvPr>
          <p:cNvSpPr/>
          <p:nvPr/>
        </p:nvSpPr>
        <p:spPr>
          <a:xfrm>
            <a:off x="4038600" y="1907225"/>
            <a:ext cx="7239000" cy="4247317"/>
          </a:xfrm>
          <a:prstGeom prst="rect">
            <a:avLst/>
          </a:prstGeom>
        </p:spPr>
        <p:txBody>
          <a:bodyPr wrap="square">
            <a:spAutoFit/>
          </a:bodyPr>
          <a:lstStyle/>
          <a:p>
            <a:r>
              <a:rPr lang="en-US" dirty="0"/>
              <a:t>Steve Sandler has been involved with power system engineering for nearly 40 years. Steve is the founder of PICOTEST.com, a company specializing in instruments and accessories for high performance power system and distributed system testing. He frequently lectures and leads workshops internationally on the topics of Power Integrity, and Distributed Power System Design and is a Keysight Certified EDA expert. </a:t>
            </a:r>
          </a:p>
          <a:p>
            <a:r>
              <a:rPr lang="en-US" dirty="0"/>
              <a:t> </a:t>
            </a:r>
          </a:p>
          <a:p>
            <a:r>
              <a:rPr lang="en-US" dirty="0"/>
              <a:t>Steve publishes articles and books related to power supply and power distribution network (‘PDN’) performance. His latest book, “Power Integrity: Measuring, Optimizing and Troubleshooting Power-Related Parameters in Electronics Systems” was published by </a:t>
            </a:r>
            <a:r>
              <a:rPr lang="en-US" dirty="0" err="1"/>
              <a:t>McGrawHill</a:t>
            </a:r>
            <a:r>
              <a:rPr lang="en-US" dirty="0"/>
              <a:t> in 2014. He is the recipient of both DesignCon 2017 and EDICON 2017 Best Paper Awards.   </a:t>
            </a:r>
          </a:p>
          <a:p>
            <a:r>
              <a:rPr lang="en-US"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9198-765B-4170-86BC-33C26D8F9AA9}"/>
              </a:ext>
            </a:extLst>
          </p:cNvPr>
          <p:cNvSpPr>
            <a:spLocks noGrp="1"/>
          </p:cNvSpPr>
          <p:nvPr>
            <p:ph type="title"/>
          </p:nvPr>
        </p:nvSpPr>
        <p:spPr>
          <a:xfrm>
            <a:off x="609600" y="704088"/>
            <a:ext cx="11074400" cy="1143000"/>
          </a:xfrm>
        </p:spPr>
        <p:txBody>
          <a:bodyPr>
            <a:normAutofit fontScale="90000"/>
          </a:bodyPr>
          <a:lstStyle/>
          <a:p>
            <a:r>
              <a:rPr lang="en-US" dirty="0"/>
              <a:t>3 Different Clocks with the Noiseless power</a:t>
            </a:r>
          </a:p>
        </p:txBody>
      </p:sp>
      <p:pic>
        <p:nvPicPr>
          <p:cNvPr id="5" name="Picture 4">
            <a:extLst>
              <a:ext uri="{FF2B5EF4-FFF2-40B4-BE49-F238E27FC236}">
                <a16:creationId xmlns:a16="http://schemas.microsoft.com/office/drawing/2014/main" id="{0DAE27EA-1357-401F-A783-5D62C6C15C89}"/>
              </a:ext>
            </a:extLst>
          </p:cNvPr>
          <p:cNvPicPr>
            <a:picLocks noChangeAspect="1"/>
          </p:cNvPicPr>
          <p:nvPr/>
        </p:nvPicPr>
        <p:blipFill>
          <a:blip r:embed="rId3"/>
          <a:stretch>
            <a:fillRect/>
          </a:stretch>
        </p:blipFill>
        <p:spPr>
          <a:xfrm>
            <a:off x="5638800" y="2503742"/>
            <a:ext cx="6046092" cy="4038600"/>
          </a:xfrm>
          <a:prstGeom prst="rect">
            <a:avLst/>
          </a:prstGeom>
          <a:ln w="12700">
            <a:solidFill>
              <a:schemeClr val="tx1">
                <a:lumMod val="50000"/>
                <a:lumOff val="50000"/>
              </a:schemeClr>
            </a:solidFill>
          </a:ln>
        </p:spPr>
      </p:pic>
      <p:sp>
        <p:nvSpPr>
          <p:cNvPr id="3" name="Rectangle 2">
            <a:extLst>
              <a:ext uri="{FF2B5EF4-FFF2-40B4-BE49-F238E27FC236}">
                <a16:creationId xmlns:a16="http://schemas.microsoft.com/office/drawing/2014/main" id="{25FDB22A-282D-4F04-AB12-5FEBFCCB30D2}"/>
              </a:ext>
            </a:extLst>
          </p:cNvPr>
          <p:cNvSpPr/>
          <p:nvPr/>
        </p:nvSpPr>
        <p:spPr>
          <a:xfrm>
            <a:off x="609601" y="1920240"/>
            <a:ext cx="4724399" cy="4401205"/>
          </a:xfrm>
          <a:prstGeom prst="rect">
            <a:avLst/>
          </a:prstGeom>
        </p:spPr>
        <p:txBody>
          <a:bodyPr wrap="square">
            <a:spAutoFit/>
          </a:bodyPr>
          <a:lstStyle/>
          <a:p>
            <a:r>
              <a:rPr lang="en-US" sz="2000" dirty="0">
                <a:ea typeface="Calibri" panose="020F0502020204030204" pitchFamily="34" charset="0"/>
                <a:cs typeface="Times New Roman" panose="02020603050405020304" pitchFamily="18" charset="0"/>
              </a:rPr>
              <a:t>The demo board has a 125MHz </a:t>
            </a:r>
            <a:r>
              <a:rPr lang="en-US" sz="2000" dirty="0" err="1">
                <a:ea typeface="Calibri" panose="020F0502020204030204" pitchFamily="34" charset="0"/>
                <a:cs typeface="Times New Roman" panose="02020603050405020304" pitchFamily="18" charset="0"/>
              </a:rPr>
              <a:t>Xpresso</a:t>
            </a:r>
            <a:r>
              <a:rPr lang="en-US" sz="2000" dirty="0">
                <a:ea typeface="Calibri" panose="020F0502020204030204" pitchFamily="34" charset="0"/>
                <a:cs typeface="Calibri" panose="020F0502020204030204" pitchFamily="34" charset="0"/>
              </a:rPr>
              <a:t>™ clock mounted, and I removed and replaced it with two other clocks for this comparison. </a:t>
            </a:r>
          </a:p>
          <a:p>
            <a:endParaRPr lang="en-US" sz="2000" dirty="0">
              <a:ea typeface="Calibri" panose="020F0502020204030204" pitchFamily="34" charset="0"/>
              <a:cs typeface="Calibri" panose="020F0502020204030204" pitchFamily="34" charset="0"/>
            </a:endParaRPr>
          </a:p>
          <a:p>
            <a:r>
              <a:rPr lang="en-US" sz="2000" dirty="0">
                <a:ea typeface="Calibri" panose="020F0502020204030204" pitchFamily="34" charset="0"/>
                <a:cs typeface="Times New Roman" panose="02020603050405020304" pitchFamily="18" charset="0"/>
              </a:rPr>
              <a:t>I highly recommend measuring several devices like this before choosing the best one for your application.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If the performance with this noiseless setup isn’t good enough, you’ll need to choose a different device.  This is the phase noise floor of the device and It will never be better than this.</a:t>
            </a:r>
          </a:p>
        </p:txBody>
      </p:sp>
      <p:sp>
        <p:nvSpPr>
          <p:cNvPr id="4" name="Rectangle 3">
            <a:extLst>
              <a:ext uri="{FF2B5EF4-FFF2-40B4-BE49-F238E27FC236}">
                <a16:creationId xmlns:a16="http://schemas.microsoft.com/office/drawing/2014/main" id="{92BD4F86-5100-425E-B54E-55455B5D4821}"/>
              </a:ext>
            </a:extLst>
          </p:cNvPr>
          <p:cNvSpPr/>
          <p:nvPr/>
        </p:nvSpPr>
        <p:spPr>
          <a:xfrm>
            <a:off x="6333575" y="1981200"/>
            <a:ext cx="4656541" cy="375552"/>
          </a:xfrm>
          <a:prstGeom prst="rect">
            <a:avLst/>
          </a:prstGeom>
          <a:solidFill>
            <a:schemeClr val="bg1"/>
          </a:solidFill>
          <a:ln w="12700">
            <a:solidFill>
              <a:schemeClr val="tx1"/>
            </a:solidFill>
          </a:ln>
        </p:spPr>
        <p:txBody>
          <a:bodyPr wrap="square">
            <a:spAutoFit/>
          </a:bodyPr>
          <a:lstStyle/>
          <a:p>
            <a:pPr algn="ctr">
              <a:lnSpc>
                <a:spcPct val="107000"/>
              </a:lnSpc>
              <a:spcAft>
                <a:spcPts val="800"/>
              </a:spcAft>
            </a:pPr>
            <a:r>
              <a:rPr lang="en-US" dirty="0">
                <a:ea typeface="Calibri" panose="020F0502020204030204" pitchFamily="34" charset="0"/>
                <a:cs typeface="Times New Roman" panose="02020603050405020304" pitchFamily="18" charset="0"/>
              </a:rPr>
              <a:t>Phase noise of three different 125MHz clocks</a:t>
            </a:r>
          </a:p>
        </p:txBody>
      </p:sp>
    </p:spTree>
    <p:extLst>
      <p:ext uri="{BB962C8B-B14F-4D97-AF65-F5344CB8AC3E}">
        <p14:creationId xmlns:p14="http://schemas.microsoft.com/office/powerpoint/2010/main" val="520608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D11ED1-668A-4C62-8E42-9CC9F19F7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422283"/>
            <a:ext cx="6044184" cy="3992489"/>
          </a:xfrm>
          <a:prstGeom prst="rect">
            <a:avLst/>
          </a:prstGeom>
          <a:ln w="12700">
            <a:solidFill>
              <a:schemeClr val="tx1">
                <a:lumMod val="50000"/>
                <a:lumOff val="50000"/>
              </a:schemeClr>
            </a:solidFill>
          </a:ln>
        </p:spPr>
      </p:pic>
      <p:sp>
        <p:nvSpPr>
          <p:cNvPr id="2" name="Title 1">
            <a:extLst>
              <a:ext uri="{FF2B5EF4-FFF2-40B4-BE49-F238E27FC236}">
                <a16:creationId xmlns:a16="http://schemas.microsoft.com/office/drawing/2014/main" id="{61935F9D-8EFD-4009-BA2A-7F11B2DADA47}"/>
              </a:ext>
            </a:extLst>
          </p:cNvPr>
          <p:cNvSpPr>
            <a:spLocks noGrp="1"/>
          </p:cNvSpPr>
          <p:nvPr>
            <p:ph type="title"/>
          </p:nvPr>
        </p:nvSpPr>
        <p:spPr>
          <a:xfrm>
            <a:off x="609600" y="704088"/>
            <a:ext cx="11074400" cy="1143000"/>
          </a:xfrm>
        </p:spPr>
        <p:txBody>
          <a:bodyPr/>
          <a:lstStyle/>
          <a:p>
            <a:r>
              <a:rPr lang="en-US" dirty="0"/>
              <a:t>Adding 1mVpp noise via the Line </a:t>
            </a:r>
            <a:r>
              <a:rPr lang="en-US" dirty="0" err="1"/>
              <a:t>Inector</a:t>
            </a:r>
            <a:endParaRPr lang="en-US" dirty="0"/>
          </a:p>
        </p:txBody>
      </p:sp>
      <p:sp>
        <p:nvSpPr>
          <p:cNvPr id="4" name="Rectangle 3">
            <a:extLst>
              <a:ext uri="{FF2B5EF4-FFF2-40B4-BE49-F238E27FC236}">
                <a16:creationId xmlns:a16="http://schemas.microsoft.com/office/drawing/2014/main" id="{5C0B1710-4DFC-467A-B287-B8E5AA64C67F}"/>
              </a:ext>
            </a:extLst>
          </p:cNvPr>
          <p:cNvSpPr/>
          <p:nvPr/>
        </p:nvSpPr>
        <p:spPr>
          <a:xfrm>
            <a:off x="609600" y="1920240"/>
            <a:ext cx="5029200" cy="4093428"/>
          </a:xfrm>
          <a:prstGeom prst="rect">
            <a:avLst/>
          </a:prstGeom>
        </p:spPr>
        <p:txBody>
          <a:bodyPr wrap="square">
            <a:spAutoFit/>
          </a:bodyPr>
          <a:lstStyle/>
          <a:p>
            <a:r>
              <a:rPr lang="en-US" sz="2000" dirty="0">
                <a:ea typeface="Calibri" panose="020F0502020204030204" pitchFamily="34" charset="0"/>
                <a:cs typeface="Times New Roman" panose="02020603050405020304" pitchFamily="18" charset="0"/>
              </a:rPr>
              <a:t>I measured the phase noise of both clocks powered by the noiseless line injector and saved these measurements as reference traces.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I added 1mVpp of broadband noise through the modulation input of the line injector.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The SiLabs 571 clock shows no sensitivity at all to power supply noise.  You can pretty much connect it to any power supply you like without degrading the phase noise or jitter. </a:t>
            </a:r>
          </a:p>
        </p:txBody>
      </p:sp>
      <p:sp>
        <p:nvSpPr>
          <p:cNvPr id="6" name="Rectangle 5">
            <a:extLst>
              <a:ext uri="{FF2B5EF4-FFF2-40B4-BE49-F238E27FC236}">
                <a16:creationId xmlns:a16="http://schemas.microsoft.com/office/drawing/2014/main" id="{9B6CD3F0-EF05-4985-80BC-183F5CD1D6D6}"/>
              </a:ext>
            </a:extLst>
          </p:cNvPr>
          <p:cNvSpPr/>
          <p:nvPr/>
        </p:nvSpPr>
        <p:spPr>
          <a:xfrm>
            <a:off x="5865287" y="1916668"/>
            <a:ext cx="5591211" cy="369332"/>
          </a:xfrm>
          <a:prstGeom prst="rect">
            <a:avLst/>
          </a:prstGeom>
          <a:solidFill>
            <a:schemeClr val="bg1"/>
          </a:solidFill>
          <a:ln w="12700">
            <a:solidFill>
              <a:schemeClr val="tx1"/>
            </a:solidFill>
          </a:ln>
        </p:spPr>
        <p:txBody>
          <a:bodyPr wrap="none">
            <a:spAutoFit/>
          </a:bodyPr>
          <a:lstStyle/>
          <a:p>
            <a:pPr algn="ctr"/>
            <a:r>
              <a:rPr lang="en-US" dirty="0">
                <a:ea typeface="Calibri" panose="020F0502020204030204" pitchFamily="34" charset="0"/>
                <a:cs typeface="Times New Roman" panose="02020603050405020304" pitchFamily="18" charset="0"/>
              </a:rPr>
              <a:t>The highest and lowest phase noise clocks of the three </a:t>
            </a:r>
            <a:endParaRPr lang="en-US" dirty="0"/>
          </a:p>
        </p:txBody>
      </p:sp>
    </p:spTree>
    <p:extLst>
      <p:ext uri="{BB962C8B-B14F-4D97-AF65-F5344CB8AC3E}">
        <p14:creationId xmlns:p14="http://schemas.microsoft.com/office/powerpoint/2010/main" val="1734291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266FD0-60BA-4CFD-81DD-3F06C15CC9D3}"/>
              </a:ext>
            </a:extLst>
          </p:cNvPr>
          <p:cNvPicPr>
            <a:picLocks noChangeAspect="1"/>
          </p:cNvPicPr>
          <p:nvPr/>
        </p:nvPicPr>
        <p:blipFill rotWithShape="1">
          <a:blip r:embed="rId2">
            <a:extLst>
              <a:ext uri="{28A0092B-C50C-407E-A947-70E740481C1C}">
                <a14:useLocalDpi xmlns:a14="http://schemas.microsoft.com/office/drawing/2010/main" val="0"/>
              </a:ext>
            </a:extLst>
          </a:blip>
          <a:srcRect l="6968" r="6598"/>
          <a:stretch/>
        </p:blipFill>
        <p:spPr>
          <a:xfrm>
            <a:off x="5791200" y="2502932"/>
            <a:ext cx="6044184" cy="3933449"/>
          </a:xfrm>
          <a:prstGeom prst="rect">
            <a:avLst/>
          </a:prstGeom>
          <a:ln w="12700">
            <a:solidFill>
              <a:schemeClr val="tx1">
                <a:lumMod val="50000"/>
                <a:lumOff val="50000"/>
              </a:schemeClr>
            </a:solidFill>
          </a:ln>
        </p:spPr>
      </p:pic>
      <p:sp>
        <p:nvSpPr>
          <p:cNvPr id="2" name="Title 1">
            <a:extLst>
              <a:ext uri="{FF2B5EF4-FFF2-40B4-BE49-F238E27FC236}">
                <a16:creationId xmlns:a16="http://schemas.microsoft.com/office/drawing/2014/main" id="{C645D0A0-3BD8-43DA-BB19-425F09AA71E8}"/>
              </a:ext>
            </a:extLst>
          </p:cNvPr>
          <p:cNvSpPr>
            <a:spLocks noGrp="1"/>
          </p:cNvSpPr>
          <p:nvPr>
            <p:ph type="title"/>
          </p:nvPr>
        </p:nvSpPr>
        <p:spPr/>
        <p:txBody>
          <a:bodyPr/>
          <a:lstStyle/>
          <a:p>
            <a:r>
              <a:rPr lang="en-US" dirty="0"/>
              <a:t>The Same Clock with 3 Power Supplies</a:t>
            </a:r>
          </a:p>
        </p:txBody>
      </p:sp>
      <p:sp>
        <p:nvSpPr>
          <p:cNvPr id="3" name="Rectangle 2">
            <a:extLst>
              <a:ext uri="{FF2B5EF4-FFF2-40B4-BE49-F238E27FC236}">
                <a16:creationId xmlns:a16="http://schemas.microsoft.com/office/drawing/2014/main" id="{2369A0E9-5384-41E4-89D6-DDBCEABC2829}"/>
              </a:ext>
            </a:extLst>
          </p:cNvPr>
          <p:cNvSpPr/>
          <p:nvPr/>
        </p:nvSpPr>
        <p:spPr>
          <a:xfrm>
            <a:off x="609600" y="1920240"/>
            <a:ext cx="5029200" cy="4401205"/>
          </a:xfrm>
          <a:prstGeom prst="rect">
            <a:avLst/>
          </a:prstGeom>
        </p:spPr>
        <p:txBody>
          <a:bodyPr wrap="square">
            <a:spAutoFit/>
          </a:bodyPr>
          <a:lstStyle/>
          <a:p>
            <a:r>
              <a:rPr lang="en-US" sz="2000" dirty="0">
                <a:ea typeface="Calibri" panose="020F0502020204030204" pitchFamily="34" charset="0"/>
                <a:cs typeface="Times New Roman" panose="02020603050405020304" pitchFamily="18" charset="0"/>
              </a:rPr>
              <a:t>The power supply has a significant influence on the phase noise of this clock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The phase noise portrayed as jitter in the lower right corner of the screen.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Jitter is 1.5ps for the noise free line injector, 6.6ps for the linear regulator and 22ps for the switching regulator.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You can also see the phase noise resulting from the 2.8MHz switching frequency of the switching power supply.  We’ll talk more about that later.</a:t>
            </a:r>
          </a:p>
        </p:txBody>
      </p:sp>
      <p:sp>
        <p:nvSpPr>
          <p:cNvPr id="4" name="Rectangle 3">
            <a:extLst>
              <a:ext uri="{FF2B5EF4-FFF2-40B4-BE49-F238E27FC236}">
                <a16:creationId xmlns:a16="http://schemas.microsoft.com/office/drawing/2014/main" id="{2816D627-966F-4AB3-8588-213269407A05}"/>
              </a:ext>
            </a:extLst>
          </p:cNvPr>
          <p:cNvSpPr/>
          <p:nvPr/>
        </p:nvSpPr>
        <p:spPr>
          <a:xfrm>
            <a:off x="6294301" y="1981200"/>
            <a:ext cx="5037982" cy="369332"/>
          </a:xfrm>
          <a:prstGeom prst="rect">
            <a:avLst/>
          </a:prstGeom>
          <a:solidFill>
            <a:schemeClr val="bg1"/>
          </a:solidFill>
          <a:ln w="12700">
            <a:solidFill>
              <a:schemeClr val="tx1"/>
            </a:solidFill>
          </a:ln>
        </p:spPr>
        <p:txBody>
          <a:bodyPr wrap="none">
            <a:spAutoFit/>
          </a:bodyPr>
          <a:lstStyle/>
          <a:p>
            <a:pPr algn="ctr"/>
            <a:r>
              <a:rPr lang="en-US" dirty="0">
                <a:ea typeface="Calibri" panose="020F0502020204030204" pitchFamily="34" charset="0"/>
                <a:cs typeface="Times New Roman" panose="02020603050405020304" pitchFamily="18" charset="0"/>
              </a:rPr>
              <a:t>Demo board clock, using my measurement setup</a:t>
            </a:r>
            <a:endParaRPr lang="en-US" dirty="0"/>
          </a:p>
        </p:txBody>
      </p:sp>
    </p:spTree>
    <p:extLst>
      <p:ext uri="{BB962C8B-B14F-4D97-AF65-F5344CB8AC3E}">
        <p14:creationId xmlns:p14="http://schemas.microsoft.com/office/powerpoint/2010/main" val="1877262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83D90-DADB-48FF-9750-AD597C34C14D}"/>
              </a:ext>
            </a:extLst>
          </p:cNvPr>
          <p:cNvSpPr>
            <a:spLocks noGrp="1"/>
          </p:cNvSpPr>
          <p:nvPr>
            <p:ph type="title"/>
          </p:nvPr>
        </p:nvSpPr>
        <p:spPr/>
        <p:txBody>
          <a:bodyPr/>
          <a:lstStyle/>
          <a:p>
            <a:r>
              <a:rPr lang="en-US" dirty="0"/>
              <a:t>Clock Spectrum</a:t>
            </a:r>
          </a:p>
        </p:txBody>
      </p:sp>
      <p:pic>
        <p:nvPicPr>
          <p:cNvPr id="4" name="Picture 3">
            <a:extLst>
              <a:ext uri="{FF2B5EF4-FFF2-40B4-BE49-F238E27FC236}">
                <a16:creationId xmlns:a16="http://schemas.microsoft.com/office/drawing/2014/main" id="{7525D70C-287B-4F1A-B738-879BD135AAEC}"/>
              </a:ext>
            </a:extLst>
          </p:cNvPr>
          <p:cNvPicPr>
            <a:picLocks noChangeAspect="1"/>
          </p:cNvPicPr>
          <p:nvPr/>
        </p:nvPicPr>
        <p:blipFill rotWithShape="1">
          <a:blip r:embed="rId3"/>
          <a:srcRect l="8156" r="7227" b="4968"/>
          <a:stretch/>
        </p:blipFill>
        <p:spPr>
          <a:xfrm>
            <a:off x="5638800" y="2283186"/>
            <a:ext cx="6324600" cy="4387334"/>
          </a:xfrm>
          <a:prstGeom prst="rect">
            <a:avLst/>
          </a:prstGeom>
        </p:spPr>
      </p:pic>
      <p:sp>
        <p:nvSpPr>
          <p:cNvPr id="3" name="TextBox 2">
            <a:extLst>
              <a:ext uri="{FF2B5EF4-FFF2-40B4-BE49-F238E27FC236}">
                <a16:creationId xmlns:a16="http://schemas.microsoft.com/office/drawing/2014/main" id="{1633A908-4879-4D4E-87E0-7D003438E410}"/>
              </a:ext>
            </a:extLst>
          </p:cNvPr>
          <p:cNvSpPr txBox="1"/>
          <p:nvPr/>
        </p:nvSpPr>
        <p:spPr>
          <a:xfrm>
            <a:off x="609600" y="1981200"/>
            <a:ext cx="4978400" cy="4524315"/>
          </a:xfrm>
          <a:prstGeom prst="rect">
            <a:avLst/>
          </a:prstGeom>
          <a:noFill/>
        </p:spPr>
        <p:txBody>
          <a:bodyPr wrap="square" rtlCol="0">
            <a:spAutoFit/>
          </a:bodyPr>
          <a:lstStyle/>
          <a:p>
            <a:r>
              <a:rPr lang="en-US" dirty="0"/>
              <a:t>Time interval error (TIE) is a common oscilloscope based jitter measurement </a:t>
            </a:r>
          </a:p>
          <a:p>
            <a:endParaRPr lang="en-US" dirty="0"/>
          </a:p>
          <a:p>
            <a:r>
              <a:rPr lang="en-US" dirty="0"/>
              <a:t>TIE is equivalent to a sampled version of phase noise and so the spectrum of a sequence of TIE measurements is proportional to phase noise.</a:t>
            </a:r>
          </a:p>
          <a:p>
            <a:endParaRPr lang="en-US" dirty="0"/>
          </a:p>
          <a:p>
            <a:r>
              <a:rPr lang="en-US" dirty="0"/>
              <a:t>The blue trace shows the phase noise obtained from the oscilloscope trend spectrum while the red trace shows the phase noise using the FSWP phase noise analyzer.  </a:t>
            </a:r>
          </a:p>
          <a:p>
            <a:endParaRPr lang="en-US" dirty="0"/>
          </a:p>
          <a:p>
            <a:r>
              <a:rPr lang="en-US" dirty="0"/>
              <a:t>The measurements agree closely  though the phase noise analyzer offers a faster measurement with lower noise floor and cleaner plots</a:t>
            </a:r>
          </a:p>
          <a:p>
            <a:endParaRPr lang="en-US" dirty="0"/>
          </a:p>
        </p:txBody>
      </p:sp>
      <p:sp>
        <p:nvSpPr>
          <p:cNvPr id="5" name="TextBox 4">
            <a:extLst>
              <a:ext uri="{FF2B5EF4-FFF2-40B4-BE49-F238E27FC236}">
                <a16:creationId xmlns:a16="http://schemas.microsoft.com/office/drawing/2014/main" id="{6242339A-B7AF-4684-BB0A-0117EB883D60}"/>
              </a:ext>
            </a:extLst>
          </p:cNvPr>
          <p:cNvSpPr txBox="1"/>
          <p:nvPr/>
        </p:nvSpPr>
        <p:spPr>
          <a:xfrm>
            <a:off x="6445615" y="2011680"/>
            <a:ext cx="4710970" cy="369332"/>
          </a:xfrm>
          <a:prstGeom prst="rect">
            <a:avLst/>
          </a:prstGeom>
          <a:solidFill>
            <a:schemeClr val="bg1"/>
          </a:solidFill>
          <a:ln w="12700">
            <a:solidFill>
              <a:schemeClr val="tx1"/>
            </a:solidFill>
          </a:ln>
        </p:spPr>
        <p:txBody>
          <a:bodyPr wrap="none">
            <a:spAutoFit/>
          </a:bodyPr>
          <a:lstStyle>
            <a:defPPr>
              <a:defRPr lang="en-US"/>
            </a:defPPr>
            <a:lvl1pPr algn="ctr">
              <a:defRPr>
                <a:ea typeface="Calibri" panose="020F0502020204030204" pitchFamily="34" charset="0"/>
                <a:cs typeface="Times New Roman" panose="02020603050405020304" pitchFamily="18" charset="0"/>
              </a:defRPr>
            </a:lvl1pPr>
          </a:lstStyle>
          <a:p>
            <a:r>
              <a:rPr lang="en-US" dirty="0"/>
              <a:t>Phase noise from RTO (blue) and FSWP (red)</a:t>
            </a:r>
          </a:p>
        </p:txBody>
      </p:sp>
    </p:spTree>
    <p:extLst>
      <p:ext uri="{BB962C8B-B14F-4D97-AF65-F5344CB8AC3E}">
        <p14:creationId xmlns:p14="http://schemas.microsoft.com/office/powerpoint/2010/main" val="577099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E1EC7-77E7-4EF9-AE51-C083E79135DF}"/>
              </a:ext>
            </a:extLst>
          </p:cNvPr>
          <p:cNvSpPr>
            <a:spLocks noGrp="1"/>
          </p:cNvSpPr>
          <p:nvPr>
            <p:ph type="title"/>
          </p:nvPr>
        </p:nvSpPr>
        <p:spPr/>
        <p:txBody>
          <a:bodyPr/>
          <a:lstStyle/>
          <a:p>
            <a:r>
              <a:rPr lang="en-US" dirty="0"/>
              <a:t>Clock Spectrum</a:t>
            </a:r>
          </a:p>
        </p:txBody>
      </p:sp>
      <p:pic>
        <p:nvPicPr>
          <p:cNvPr id="4" name="Picture 3">
            <a:extLst>
              <a:ext uri="{FF2B5EF4-FFF2-40B4-BE49-F238E27FC236}">
                <a16:creationId xmlns:a16="http://schemas.microsoft.com/office/drawing/2014/main" id="{2422D938-485A-4EB1-A49F-B245BC5D2F59}"/>
              </a:ext>
            </a:extLst>
          </p:cNvPr>
          <p:cNvPicPr>
            <a:picLocks noChangeAspect="1"/>
          </p:cNvPicPr>
          <p:nvPr/>
        </p:nvPicPr>
        <p:blipFill>
          <a:blip r:embed="rId2"/>
          <a:stretch>
            <a:fillRect/>
          </a:stretch>
        </p:blipFill>
        <p:spPr>
          <a:xfrm>
            <a:off x="4993419" y="1219200"/>
            <a:ext cx="6908799" cy="5181600"/>
          </a:xfrm>
          <a:prstGeom prst="rect">
            <a:avLst/>
          </a:prstGeom>
          <a:ln w="12700">
            <a:solidFill>
              <a:schemeClr val="tx1">
                <a:lumMod val="50000"/>
                <a:lumOff val="50000"/>
              </a:schemeClr>
            </a:solidFill>
          </a:ln>
        </p:spPr>
      </p:pic>
      <p:sp>
        <p:nvSpPr>
          <p:cNvPr id="5" name="TextBox 4">
            <a:extLst>
              <a:ext uri="{FF2B5EF4-FFF2-40B4-BE49-F238E27FC236}">
                <a16:creationId xmlns:a16="http://schemas.microsoft.com/office/drawing/2014/main" id="{4EA6CC2B-7D3E-41FB-B6F0-DFE09CB39A3D}"/>
              </a:ext>
            </a:extLst>
          </p:cNvPr>
          <p:cNvSpPr txBox="1"/>
          <p:nvPr/>
        </p:nvSpPr>
        <p:spPr>
          <a:xfrm>
            <a:off x="609600" y="1920240"/>
            <a:ext cx="3431610" cy="4247317"/>
          </a:xfrm>
          <a:prstGeom prst="rect">
            <a:avLst/>
          </a:prstGeom>
          <a:noFill/>
        </p:spPr>
        <p:txBody>
          <a:bodyPr wrap="square" rtlCol="0">
            <a:spAutoFit/>
          </a:bodyPr>
          <a:lstStyle/>
          <a:p>
            <a:r>
              <a:rPr lang="en-US" dirty="0"/>
              <a:t>With a good oscilloscope we can also look at the phase noise, though clearly not with the same fidelity, dynamic range or noise floor.</a:t>
            </a:r>
          </a:p>
          <a:p>
            <a:endParaRPr lang="en-US" dirty="0"/>
          </a:p>
          <a:p>
            <a:r>
              <a:rPr lang="en-US" dirty="0"/>
              <a:t>Display is 125MHz- 125.1MHz so the carrier is just at the very left of the display, barely visible.</a:t>
            </a:r>
          </a:p>
          <a:p>
            <a:endParaRPr lang="en-US" dirty="0"/>
          </a:p>
          <a:p>
            <a:r>
              <a:rPr lang="en-US" dirty="0"/>
              <a:t>The three displays are the oscillator spectrum with the noiseless power supply (red) the linear regulator (green) and the switching power supply (yellow)</a:t>
            </a:r>
          </a:p>
        </p:txBody>
      </p:sp>
      <p:sp>
        <p:nvSpPr>
          <p:cNvPr id="6" name="TextBox 5">
            <a:extLst>
              <a:ext uri="{FF2B5EF4-FFF2-40B4-BE49-F238E27FC236}">
                <a16:creationId xmlns:a16="http://schemas.microsoft.com/office/drawing/2014/main" id="{742889D6-13E7-4549-B9E4-2A16DC3C5201}"/>
              </a:ext>
            </a:extLst>
          </p:cNvPr>
          <p:cNvSpPr txBox="1"/>
          <p:nvPr/>
        </p:nvSpPr>
        <p:spPr>
          <a:xfrm>
            <a:off x="8839200" y="4293674"/>
            <a:ext cx="2016834" cy="307777"/>
          </a:xfrm>
          <a:prstGeom prst="rect">
            <a:avLst/>
          </a:prstGeom>
          <a:solidFill>
            <a:schemeClr val="bg1"/>
          </a:solidFill>
          <a:ln w="12700">
            <a:solidFill>
              <a:schemeClr val="tx1"/>
            </a:solidFill>
          </a:ln>
        </p:spPr>
        <p:txBody>
          <a:bodyPr wrap="none" rtlCol="0">
            <a:spAutoFit/>
          </a:bodyPr>
          <a:lstStyle/>
          <a:p>
            <a:pPr algn="ctr"/>
            <a:r>
              <a:rPr lang="en-US" sz="1400" dirty="0">
                <a:solidFill>
                  <a:srgbClr val="909000"/>
                </a:solidFill>
              </a:rPr>
              <a:t>Switching power supply</a:t>
            </a:r>
          </a:p>
        </p:txBody>
      </p:sp>
      <p:sp>
        <p:nvSpPr>
          <p:cNvPr id="7" name="TextBox 6">
            <a:extLst>
              <a:ext uri="{FF2B5EF4-FFF2-40B4-BE49-F238E27FC236}">
                <a16:creationId xmlns:a16="http://schemas.microsoft.com/office/drawing/2014/main" id="{D35AB451-C867-4A40-8430-319A62CC5564}"/>
              </a:ext>
            </a:extLst>
          </p:cNvPr>
          <p:cNvSpPr txBox="1"/>
          <p:nvPr/>
        </p:nvSpPr>
        <p:spPr>
          <a:xfrm>
            <a:off x="9114082" y="5188991"/>
            <a:ext cx="1741952" cy="307777"/>
          </a:xfrm>
          <a:prstGeom prst="rect">
            <a:avLst/>
          </a:prstGeom>
          <a:solidFill>
            <a:schemeClr val="bg1"/>
          </a:solidFill>
          <a:ln w="12700">
            <a:solidFill>
              <a:schemeClr val="tx1"/>
            </a:solidFill>
          </a:ln>
        </p:spPr>
        <p:txBody>
          <a:bodyPr wrap="none" rtlCol="0">
            <a:spAutoFit/>
          </a:bodyPr>
          <a:lstStyle/>
          <a:p>
            <a:pPr algn="ctr"/>
            <a:r>
              <a:rPr lang="en-US" sz="1400" dirty="0">
                <a:solidFill>
                  <a:srgbClr val="00B050"/>
                </a:solidFill>
              </a:rPr>
              <a:t>Linear power supply</a:t>
            </a:r>
          </a:p>
        </p:txBody>
      </p:sp>
      <p:sp>
        <p:nvSpPr>
          <p:cNvPr id="8" name="TextBox 7">
            <a:extLst>
              <a:ext uri="{FF2B5EF4-FFF2-40B4-BE49-F238E27FC236}">
                <a16:creationId xmlns:a16="http://schemas.microsoft.com/office/drawing/2014/main" id="{9E699E26-DF59-4411-A061-0C39CCD2AED6}"/>
              </a:ext>
            </a:extLst>
          </p:cNvPr>
          <p:cNvSpPr txBox="1"/>
          <p:nvPr/>
        </p:nvSpPr>
        <p:spPr>
          <a:xfrm>
            <a:off x="8888059" y="6093023"/>
            <a:ext cx="1967975" cy="307777"/>
          </a:xfrm>
          <a:prstGeom prst="rect">
            <a:avLst/>
          </a:prstGeom>
          <a:solidFill>
            <a:schemeClr val="bg1"/>
          </a:solidFill>
          <a:ln w="12700">
            <a:solidFill>
              <a:schemeClr val="tx1"/>
            </a:solidFill>
          </a:ln>
        </p:spPr>
        <p:txBody>
          <a:bodyPr wrap="none" rtlCol="0">
            <a:spAutoFit/>
          </a:bodyPr>
          <a:lstStyle/>
          <a:p>
            <a:pPr algn="ctr"/>
            <a:r>
              <a:rPr lang="en-US" sz="1400" dirty="0">
                <a:solidFill>
                  <a:srgbClr val="CB0800"/>
                </a:solidFill>
              </a:rPr>
              <a:t>Noiseless power supply</a:t>
            </a:r>
          </a:p>
        </p:txBody>
      </p:sp>
      <p:cxnSp>
        <p:nvCxnSpPr>
          <p:cNvPr id="10" name="Straight Connector 9">
            <a:extLst>
              <a:ext uri="{FF2B5EF4-FFF2-40B4-BE49-F238E27FC236}">
                <a16:creationId xmlns:a16="http://schemas.microsoft.com/office/drawing/2014/main" id="{9D1B98FE-B619-4481-9465-A68696FEDCCB}"/>
              </a:ext>
            </a:extLst>
          </p:cNvPr>
          <p:cNvCxnSpPr>
            <a:cxnSpLocks/>
          </p:cNvCxnSpPr>
          <p:nvPr/>
        </p:nvCxnSpPr>
        <p:spPr>
          <a:xfrm flipH="1">
            <a:off x="4114800" y="5658612"/>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619453-3E7F-429E-94AB-7ECE0469DC7D}"/>
              </a:ext>
            </a:extLst>
          </p:cNvPr>
          <p:cNvCxnSpPr>
            <a:cxnSpLocks/>
          </p:cNvCxnSpPr>
          <p:nvPr/>
        </p:nvCxnSpPr>
        <p:spPr>
          <a:xfrm flipH="1">
            <a:off x="4114800" y="4972812"/>
            <a:ext cx="2209800" cy="5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72BBFD-C3D4-4CC4-B4BD-4D38E19D93B8}"/>
              </a:ext>
            </a:extLst>
          </p:cNvPr>
          <p:cNvCxnSpPr>
            <a:cxnSpLocks/>
          </p:cNvCxnSpPr>
          <p:nvPr/>
        </p:nvCxnSpPr>
        <p:spPr>
          <a:xfrm flipH="1">
            <a:off x="4114800" y="4363212"/>
            <a:ext cx="2209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F82EC8C-7E75-4ABC-A63C-46A469810FF6}"/>
              </a:ext>
            </a:extLst>
          </p:cNvPr>
          <p:cNvSpPr txBox="1"/>
          <p:nvPr/>
        </p:nvSpPr>
        <p:spPr>
          <a:xfrm>
            <a:off x="4038600" y="5289280"/>
            <a:ext cx="1002197" cy="369332"/>
          </a:xfrm>
          <a:prstGeom prst="rect">
            <a:avLst/>
          </a:prstGeom>
          <a:noFill/>
        </p:spPr>
        <p:txBody>
          <a:bodyPr wrap="none" rtlCol="0">
            <a:spAutoFit/>
          </a:bodyPr>
          <a:lstStyle/>
          <a:p>
            <a:r>
              <a:rPr lang="en-US" dirty="0"/>
              <a:t>baseline</a:t>
            </a:r>
          </a:p>
        </p:txBody>
      </p:sp>
      <p:sp>
        <p:nvSpPr>
          <p:cNvPr id="15" name="TextBox 14">
            <a:extLst>
              <a:ext uri="{FF2B5EF4-FFF2-40B4-BE49-F238E27FC236}">
                <a16:creationId xmlns:a16="http://schemas.microsoft.com/office/drawing/2014/main" id="{DB0E03CE-2A2A-4970-B93D-72427ED4C373}"/>
              </a:ext>
            </a:extLst>
          </p:cNvPr>
          <p:cNvSpPr txBox="1"/>
          <p:nvPr/>
        </p:nvSpPr>
        <p:spPr>
          <a:xfrm>
            <a:off x="4038600" y="4604036"/>
            <a:ext cx="764953" cy="369332"/>
          </a:xfrm>
          <a:prstGeom prst="rect">
            <a:avLst/>
          </a:prstGeom>
          <a:noFill/>
        </p:spPr>
        <p:txBody>
          <a:bodyPr wrap="none" rtlCol="0">
            <a:spAutoFit/>
          </a:bodyPr>
          <a:lstStyle/>
          <a:p>
            <a:r>
              <a:rPr lang="en-US" dirty="0"/>
              <a:t>+12dB</a:t>
            </a:r>
          </a:p>
        </p:txBody>
      </p:sp>
      <p:sp>
        <p:nvSpPr>
          <p:cNvPr id="16" name="TextBox 15">
            <a:extLst>
              <a:ext uri="{FF2B5EF4-FFF2-40B4-BE49-F238E27FC236}">
                <a16:creationId xmlns:a16="http://schemas.microsoft.com/office/drawing/2014/main" id="{D86E8DCA-44D7-4728-B71D-1B654BB6F033}"/>
              </a:ext>
            </a:extLst>
          </p:cNvPr>
          <p:cNvSpPr txBox="1"/>
          <p:nvPr/>
        </p:nvSpPr>
        <p:spPr>
          <a:xfrm>
            <a:off x="4038600" y="4005024"/>
            <a:ext cx="805029" cy="369332"/>
          </a:xfrm>
          <a:prstGeom prst="rect">
            <a:avLst/>
          </a:prstGeom>
          <a:noFill/>
        </p:spPr>
        <p:txBody>
          <a:bodyPr wrap="none" rtlCol="0">
            <a:spAutoFit/>
          </a:bodyPr>
          <a:lstStyle/>
          <a:p>
            <a:r>
              <a:rPr lang="en-US" dirty="0"/>
              <a:t>+22dB</a:t>
            </a:r>
          </a:p>
        </p:txBody>
      </p:sp>
      <p:cxnSp>
        <p:nvCxnSpPr>
          <p:cNvPr id="18" name="Straight Connector 17">
            <a:extLst>
              <a:ext uri="{FF2B5EF4-FFF2-40B4-BE49-F238E27FC236}">
                <a16:creationId xmlns:a16="http://schemas.microsoft.com/office/drawing/2014/main" id="{48AE8DE4-47C8-417B-A4E9-6B9C5640E9CC}"/>
              </a:ext>
            </a:extLst>
          </p:cNvPr>
          <p:cNvCxnSpPr>
            <a:cxnSpLocks/>
          </p:cNvCxnSpPr>
          <p:nvPr/>
        </p:nvCxnSpPr>
        <p:spPr>
          <a:xfrm>
            <a:off x="6705600" y="3601212"/>
            <a:ext cx="25399" cy="2286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4C1C323-62B7-4CB7-9387-9B78FED41129}"/>
              </a:ext>
            </a:extLst>
          </p:cNvPr>
          <p:cNvSpPr txBox="1"/>
          <p:nvPr/>
        </p:nvSpPr>
        <p:spPr>
          <a:xfrm>
            <a:off x="6287891" y="3238994"/>
            <a:ext cx="819263" cy="369332"/>
          </a:xfrm>
          <a:prstGeom prst="rect">
            <a:avLst/>
          </a:prstGeom>
          <a:solidFill>
            <a:schemeClr val="bg1"/>
          </a:solidFill>
          <a:ln w="12700">
            <a:solidFill>
              <a:schemeClr val="tx1"/>
            </a:solidFill>
          </a:ln>
        </p:spPr>
        <p:txBody>
          <a:bodyPr wrap="none" rtlCol="0">
            <a:spAutoFit/>
          </a:bodyPr>
          <a:lstStyle/>
          <a:p>
            <a:r>
              <a:rPr lang="en-US" dirty="0"/>
              <a:t>25kHz</a:t>
            </a:r>
          </a:p>
        </p:txBody>
      </p:sp>
      <p:sp>
        <p:nvSpPr>
          <p:cNvPr id="22" name="TextBox 21">
            <a:extLst>
              <a:ext uri="{FF2B5EF4-FFF2-40B4-BE49-F238E27FC236}">
                <a16:creationId xmlns:a16="http://schemas.microsoft.com/office/drawing/2014/main" id="{6F0F252D-6F1B-4879-9E15-7EC2E326DD6B}"/>
              </a:ext>
            </a:extLst>
          </p:cNvPr>
          <p:cNvSpPr txBox="1"/>
          <p:nvPr/>
        </p:nvSpPr>
        <p:spPr>
          <a:xfrm>
            <a:off x="7696200" y="2535993"/>
            <a:ext cx="1549207" cy="369332"/>
          </a:xfrm>
          <a:prstGeom prst="rect">
            <a:avLst/>
          </a:prstGeom>
          <a:solidFill>
            <a:schemeClr val="bg1"/>
          </a:solidFill>
          <a:ln w="12700">
            <a:solidFill>
              <a:schemeClr val="tx1"/>
            </a:solidFill>
          </a:ln>
        </p:spPr>
        <p:txBody>
          <a:bodyPr wrap="none" rtlCol="0">
            <a:spAutoFit/>
          </a:bodyPr>
          <a:lstStyle/>
          <a:p>
            <a:r>
              <a:rPr lang="en-US" dirty="0"/>
              <a:t>125MHz clock</a:t>
            </a:r>
          </a:p>
        </p:txBody>
      </p:sp>
    </p:spTree>
    <p:extLst>
      <p:ext uri="{BB962C8B-B14F-4D97-AF65-F5344CB8AC3E}">
        <p14:creationId xmlns:p14="http://schemas.microsoft.com/office/powerpoint/2010/main" val="636762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E215F-7CF6-4807-8E3A-EFA3E4D42EDB}"/>
              </a:ext>
            </a:extLst>
          </p:cNvPr>
          <p:cNvSpPr>
            <a:spLocks noGrp="1"/>
          </p:cNvSpPr>
          <p:nvPr>
            <p:ph type="title"/>
          </p:nvPr>
        </p:nvSpPr>
        <p:spPr/>
        <p:txBody>
          <a:bodyPr/>
          <a:lstStyle/>
          <a:p>
            <a:r>
              <a:rPr lang="en-US" dirty="0"/>
              <a:t>50uVpk Modulation (5mV/40dB </a:t>
            </a:r>
            <a:r>
              <a:rPr lang="en-US" dirty="0" err="1"/>
              <a:t>atten</a:t>
            </a:r>
            <a:r>
              <a:rPr lang="en-US" dirty="0"/>
              <a:t>)</a:t>
            </a:r>
          </a:p>
        </p:txBody>
      </p:sp>
      <p:pic>
        <p:nvPicPr>
          <p:cNvPr id="3" name="animation-01.mp4">
            <a:hlinkClick r:id="" action="ppaction://media"/>
            <a:extLst>
              <a:ext uri="{FF2B5EF4-FFF2-40B4-BE49-F238E27FC236}">
                <a16:creationId xmlns:a16="http://schemas.microsoft.com/office/drawing/2014/main" id="{AC6FCE54-4601-7948-BAAE-B56E2E501D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4700" y="1847088"/>
            <a:ext cx="5562600" cy="4171950"/>
          </a:xfrm>
          <a:prstGeom prst="rect">
            <a:avLst/>
          </a:prstGeom>
        </p:spPr>
      </p:pic>
    </p:spTree>
    <p:extLst>
      <p:ext uri="{BB962C8B-B14F-4D97-AF65-F5344CB8AC3E}">
        <p14:creationId xmlns:p14="http://schemas.microsoft.com/office/powerpoint/2010/main" val="329184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B97D-5ACB-40EC-9DEA-9DBC0AF10073}"/>
              </a:ext>
            </a:extLst>
          </p:cNvPr>
          <p:cNvSpPr>
            <a:spLocks noGrp="1"/>
          </p:cNvSpPr>
          <p:nvPr>
            <p:ph type="title"/>
          </p:nvPr>
        </p:nvSpPr>
        <p:spPr/>
        <p:txBody>
          <a:bodyPr/>
          <a:lstStyle/>
          <a:p>
            <a:r>
              <a:rPr lang="en-US" dirty="0"/>
              <a:t>Assessing the Damage</a:t>
            </a:r>
          </a:p>
        </p:txBody>
      </p:sp>
      <p:pic>
        <p:nvPicPr>
          <p:cNvPr id="6" name="Picture 5">
            <a:extLst>
              <a:ext uri="{FF2B5EF4-FFF2-40B4-BE49-F238E27FC236}">
                <a16:creationId xmlns:a16="http://schemas.microsoft.com/office/drawing/2014/main" id="{15058960-1527-4657-956D-C70858FAB28C}"/>
              </a:ext>
            </a:extLst>
          </p:cNvPr>
          <p:cNvPicPr>
            <a:picLocks noChangeAspect="1"/>
          </p:cNvPicPr>
          <p:nvPr/>
        </p:nvPicPr>
        <p:blipFill rotWithShape="1">
          <a:blip r:embed="rId3">
            <a:extLst>
              <a:ext uri="{28A0092B-C50C-407E-A947-70E740481C1C}">
                <a14:useLocalDpi xmlns:a14="http://schemas.microsoft.com/office/drawing/2010/main" val="0"/>
              </a:ext>
            </a:extLst>
          </a:blip>
          <a:srcRect l="6866" r="7756"/>
          <a:stretch/>
        </p:blipFill>
        <p:spPr>
          <a:xfrm>
            <a:off x="5024195" y="1923272"/>
            <a:ext cx="7015406" cy="4629928"/>
          </a:xfrm>
          <a:prstGeom prst="rect">
            <a:avLst/>
          </a:prstGeom>
          <a:ln w="12700">
            <a:solidFill>
              <a:schemeClr val="tx1">
                <a:lumMod val="50000"/>
                <a:lumOff val="50000"/>
              </a:schemeClr>
            </a:solidFill>
          </a:ln>
        </p:spPr>
      </p:pic>
      <p:sp>
        <p:nvSpPr>
          <p:cNvPr id="3" name="Rectangle 2">
            <a:extLst>
              <a:ext uri="{FF2B5EF4-FFF2-40B4-BE49-F238E27FC236}">
                <a16:creationId xmlns:a16="http://schemas.microsoft.com/office/drawing/2014/main" id="{423FACEB-DE1D-442A-98C5-7ED865A89446}"/>
              </a:ext>
            </a:extLst>
          </p:cNvPr>
          <p:cNvSpPr/>
          <p:nvPr/>
        </p:nvSpPr>
        <p:spPr>
          <a:xfrm>
            <a:off x="533400" y="1920240"/>
            <a:ext cx="4343400" cy="4401205"/>
          </a:xfrm>
          <a:prstGeom prst="rect">
            <a:avLst/>
          </a:prstGeom>
        </p:spPr>
        <p:txBody>
          <a:bodyPr wrap="square">
            <a:spAutoFit/>
          </a:bodyPr>
          <a:lstStyle/>
          <a:p>
            <a:r>
              <a:rPr lang="en-US" sz="2000" dirty="0"/>
              <a:t>We already have the noise free phase noise plot as well as the phase noise plots for the two power supplies on the board.</a:t>
            </a:r>
          </a:p>
          <a:p>
            <a:endParaRPr lang="en-US" sz="2000" dirty="0"/>
          </a:p>
          <a:p>
            <a:r>
              <a:rPr lang="en-US" sz="2000" dirty="0"/>
              <a:t>We can use the difference between the noise free trace and the power supply traces to determine how much EXCESS noise there is for each power supply.</a:t>
            </a:r>
          </a:p>
          <a:p>
            <a:endParaRPr lang="en-US" sz="2000" dirty="0"/>
          </a:p>
          <a:p>
            <a:r>
              <a:rPr lang="en-US" sz="2000" dirty="0"/>
              <a:t>This EXCESS noise is what we need to remove in order to obtain the noise free performance without overdesign.</a:t>
            </a:r>
          </a:p>
        </p:txBody>
      </p:sp>
    </p:spTree>
    <p:extLst>
      <p:ext uri="{BB962C8B-B14F-4D97-AF65-F5344CB8AC3E}">
        <p14:creationId xmlns:p14="http://schemas.microsoft.com/office/powerpoint/2010/main" val="816247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7591-271D-4346-9B15-9DB63E052AB9}"/>
              </a:ext>
            </a:extLst>
          </p:cNvPr>
          <p:cNvSpPr>
            <a:spLocks noGrp="1"/>
          </p:cNvSpPr>
          <p:nvPr>
            <p:ph type="title"/>
          </p:nvPr>
        </p:nvSpPr>
        <p:spPr/>
        <p:txBody>
          <a:bodyPr/>
          <a:lstStyle/>
          <a:p>
            <a:r>
              <a:rPr lang="en-US" dirty="0"/>
              <a:t>Calculating the difference</a:t>
            </a:r>
          </a:p>
        </p:txBody>
      </p:sp>
      <p:pic>
        <p:nvPicPr>
          <p:cNvPr id="9" name="Picture 8">
            <a:extLst>
              <a:ext uri="{FF2B5EF4-FFF2-40B4-BE49-F238E27FC236}">
                <a16:creationId xmlns:a16="http://schemas.microsoft.com/office/drawing/2014/main" id="{B7D11DB3-D9CC-4928-BABE-8CDFB3C8EEAF}"/>
              </a:ext>
            </a:extLst>
          </p:cNvPr>
          <p:cNvPicPr>
            <a:picLocks noChangeAspect="1"/>
          </p:cNvPicPr>
          <p:nvPr/>
        </p:nvPicPr>
        <p:blipFill>
          <a:blip r:embed="rId3"/>
          <a:stretch>
            <a:fillRect/>
          </a:stretch>
        </p:blipFill>
        <p:spPr>
          <a:xfrm>
            <a:off x="5105400" y="2057400"/>
            <a:ext cx="6573495" cy="4037265"/>
          </a:xfrm>
          <a:prstGeom prst="rect">
            <a:avLst/>
          </a:prstGeom>
        </p:spPr>
      </p:pic>
      <p:pic>
        <p:nvPicPr>
          <p:cNvPr id="5" name="Picture 4">
            <a:extLst>
              <a:ext uri="{FF2B5EF4-FFF2-40B4-BE49-F238E27FC236}">
                <a16:creationId xmlns:a16="http://schemas.microsoft.com/office/drawing/2014/main" id="{395705D1-DC87-4617-BA87-DDAE1CBE574B}"/>
              </a:ext>
            </a:extLst>
          </p:cNvPr>
          <p:cNvPicPr>
            <a:picLocks noChangeAspect="1"/>
          </p:cNvPicPr>
          <p:nvPr/>
        </p:nvPicPr>
        <p:blipFill>
          <a:blip r:embed="rId4"/>
          <a:stretch>
            <a:fillRect/>
          </a:stretch>
        </p:blipFill>
        <p:spPr>
          <a:xfrm>
            <a:off x="561992" y="1905000"/>
            <a:ext cx="4118258" cy="2712527"/>
          </a:xfrm>
          <a:prstGeom prst="rect">
            <a:avLst/>
          </a:prstGeom>
        </p:spPr>
      </p:pic>
      <p:sp>
        <p:nvSpPr>
          <p:cNvPr id="6" name="TextBox 5">
            <a:extLst>
              <a:ext uri="{FF2B5EF4-FFF2-40B4-BE49-F238E27FC236}">
                <a16:creationId xmlns:a16="http://schemas.microsoft.com/office/drawing/2014/main" id="{968AE138-249F-45CF-87DA-43E81A72EC90}"/>
              </a:ext>
            </a:extLst>
          </p:cNvPr>
          <p:cNvSpPr txBox="1"/>
          <p:nvPr/>
        </p:nvSpPr>
        <p:spPr>
          <a:xfrm>
            <a:off x="7643346" y="4419600"/>
            <a:ext cx="1348254" cy="369332"/>
          </a:xfrm>
          <a:prstGeom prst="rect">
            <a:avLst/>
          </a:prstGeom>
          <a:solidFill>
            <a:schemeClr val="bg1"/>
          </a:solidFill>
          <a:ln w="12700">
            <a:solidFill>
              <a:schemeClr val="tx1"/>
            </a:solidFill>
          </a:ln>
        </p:spPr>
        <p:txBody>
          <a:bodyPr wrap="none" rtlCol="0">
            <a:spAutoFit/>
          </a:bodyPr>
          <a:lstStyle/>
          <a:p>
            <a:pPr algn="ctr"/>
            <a:r>
              <a:rPr lang="en-US" dirty="0" err="1">
                <a:solidFill>
                  <a:srgbClr val="3237EC"/>
                </a:solidFill>
              </a:rPr>
              <a:t>dB</a:t>
            </a:r>
            <a:r>
              <a:rPr lang="en-US" baseline="-25000" dirty="0" err="1">
                <a:solidFill>
                  <a:srgbClr val="3237EC"/>
                </a:solidFill>
              </a:rPr>
              <a:t>max</a:t>
            </a:r>
            <a:r>
              <a:rPr lang="en-US" dirty="0">
                <a:solidFill>
                  <a:srgbClr val="3237EC"/>
                </a:solidFill>
              </a:rPr>
              <a:t>=25dB</a:t>
            </a:r>
          </a:p>
        </p:txBody>
      </p:sp>
      <p:sp>
        <p:nvSpPr>
          <p:cNvPr id="4" name="TextBox 3">
            <a:extLst>
              <a:ext uri="{FF2B5EF4-FFF2-40B4-BE49-F238E27FC236}">
                <a16:creationId xmlns:a16="http://schemas.microsoft.com/office/drawing/2014/main" id="{57F71F6B-3FEC-4609-871D-0DD799C33B7F}"/>
              </a:ext>
            </a:extLst>
          </p:cNvPr>
          <p:cNvSpPr txBox="1"/>
          <p:nvPr/>
        </p:nvSpPr>
        <p:spPr>
          <a:xfrm>
            <a:off x="7944461" y="5334000"/>
            <a:ext cx="819263" cy="369332"/>
          </a:xfrm>
          <a:prstGeom prst="rect">
            <a:avLst/>
          </a:prstGeom>
          <a:solidFill>
            <a:schemeClr val="bg1"/>
          </a:solidFill>
          <a:ln w="12700">
            <a:solidFill>
              <a:schemeClr val="tx1"/>
            </a:solidFill>
          </a:ln>
        </p:spPr>
        <p:txBody>
          <a:bodyPr wrap="none" rtlCol="0">
            <a:spAutoFit/>
          </a:bodyPr>
          <a:lstStyle/>
          <a:p>
            <a:pPr algn="ctr"/>
            <a:r>
              <a:rPr lang="en-US" dirty="0"/>
              <a:t>25kHz</a:t>
            </a:r>
          </a:p>
        </p:txBody>
      </p:sp>
      <p:sp>
        <p:nvSpPr>
          <p:cNvPr id="8" name="TextBox 7">
            <a:extLst>
              <a:ext uri="{FF2B5EF4-FFF2-40B4-BE49-F238E27FC236}">
                <a16:creationId xmlns:a16="http://schemas.microsoft.com/office/drawing/2014/main" id="{1F3750C3-FE88-4F8B-B04B-005C85CA728C}"/>
              </a:ext>
            </a:extLst>
          </p:cNvPr>
          <p:cNvSpPr txBox="1"/>
          <p:nvPr/>
        </p:nvSpPr>
        <p:spPr>
          <a:xfrm>
            <a:off x="7696200" y="3669268"/>
            <a:ext cx="1324402" cy="369332"/>
          </a:xfrm>
          <a:prstGeom prst="rect">
            <a:avLst/>
          </a:prstGeom>
          <a:solidFill>
            <a:schemeClr val="bg1"/>
          </a:solidFill>
          <a:ln w="12700">
            <a:solidFill>
              <a:schemeClr val="tx1"/>
            </a:solidFill>
          </a:ln>
        </p:spPr>
        <p:txBody>
          <a:bodyPr wrap="none" rtlCol="0">
            <a:spAutoFit/>
          </a:bodyPr>
          <a:lstStyle/>
          <a:p>
            <a:pPr algn="ctr"/>
            <a:r>
              <a:rPr lang="en-US" dirty="0" err="1">
                <a:solidFill>
                  <a:srgbClr val="FF0000"/>
                </a:solidFill>
              </a:rPr>
              <a:t>dB</a:t>
            </a:r>
            <a:r>
              <a:rPr lang="en-US" baseline="-25000" dirty="0" err="1">
                <a:solidFill>
                  <a:srgbClr val="FF0000"/>
                </a:solidFill>
              </a:rPr>
              <a:t>max</a:t>
            </a:r>
            <a:r>
              <a:rPr lang="en-US" dirty="0">
                <a:solidFill>
                  <a:srgbClr val="FF0000"/>
                </a:solidFill>
              </a:rPr>
              <a:t>=14dB</a:t>
            </a:r>
          </a:p>
        </p:txBody>
      </p:sp>
      <p:sp>
        <p:nvSpPr>
          <p:cNvPr id="3" name="TextBox 2">
            <a:extLst>
              <a:ext uri="{FF2B5EF4-FFF2-40B4-BE49-F238E27FC236}">
                <a16:creationId xmlns:a16="http://schemas.microsoft.com/office/drawing/2014/main" id="{C47D1FDF-D7C3-4BE5-84C1-1F69C9A8CF13}"/>
              </a:ext>
            </a:extLst>
          </p:cNvPr>
          <p:cNvSpPr txBox="1"/>
          <p:nvPr/>
        </p:nvSpPr>
        <p:spPr>
          <a:xfrm>
            <a:off x="561992" y="4831154"/>
            <a:ext cx="4118258" cy="1477328"/>
          </a:xfrm>
          <a:prstGeom prst="rect">
            <a:avLst/>
          </a:prstGeom>
          <a:solidFill>
            <a:schemeClr val="bg1"/>
          </a:solidFill>
          <a:ln w="12700">
            <a:solidFill>
              <a:schemeClr val="tx1"/>
            </a:solidFill>
          </a:ln>
        </p:spPr>
        <p:txBody>
          <a:bodyPr wrap="square" rtlCol="0">
            <a:spAutoFit/>
          </a:bodyPr>
          <a:lstStyle/>
          <a:p>
            <a:r>
              <a:rPr lang="en-US" dirty="0"/>
              <a:t>The trace data was exported to EXCEL and the subtractions were performed and graphed.</a:t>
            </a:r>
          </a:p>
          <a:p>
            <a:endParaRPr lang="en-US" dirty="0"/>
          </a:p>
          <a:p>
            <a:r>
              <a:rPr lang="en-US" dirty="0"/>
              <a:t>Just a few frequencies are shown here.</a:t>
            </a:r>
          </a:p>
        </p:txBody>
      </p:sp>
    </p:spTree>
    <p:extLst>
      <p:ext uri="{BB962C8B-B14F-4D97-AF65-F5344CB8AC3E}">
        <p14:creationId xmlns:p14="http://schemas.microsoft.com/office/powerpoint/2010/main" val="1695605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E7EC-0E1C-41B0-912B-02775974893B}"/>
              </a:ext>
            </a:extLst>
          </p:cNvPr>
          <p:cNvSpPr>
            <a:spLocks noGrp="1"/>
          </p:cNvSpPr>
          <p:nvPr>
            <p:ph type="title"/>
          </p:nvPr>
        </p:nvSpPr>
        <p:spPr/>
        <p:txBody>
          <a:bodyPr/>
          <a:lstStyle/>
          <a:p>
            <a:r>
              <a:rPr lang="en-US" dirty="0"/>
              <a:t>Simplest Noise Filter</a:t>
            </a:r>
          </a:p>
        </p:txBody>
      </p:sp>
      <p:pic>
        <p:nvPicPr>
          <p:cNvPr id="3" name="Picture 2">
            <a:extLst>
              <a:ext uri="{FF2B5EF4-FFF2-40B4-BE49-F238E27FC236}">
                <a16:creationId xmlns:a16="http://schemas.microsoft.com/office/drawing/2014/main" id="{58A48F16-0D15-4B36-84E7-AF9E92F8E8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835168"/>
            <a:ext cx="4794371" cy="2266588"/>
          </a:xfrm>
          <a:prstGeom prst="rect">
            <a:avLst/>
          </a:prstGeom>
          <a:noFill/>
          <a:ln>
            <a:noFill/>
          </a:ln>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23F901F-C87A-42BB-9E0B-97DADA2BD077}"/>
                  </a:ext>
                </a:extLst>
              </p:cNvPr>
              <p:cNvSpPr/>
              <p:nvPr/>
            </p:nvSpPr>
            <p:spPr>
              <a:xfrm>
                <a:off x="448613" y="4327288"/>
                <a:ext cx="2754024" cy="497124"/>
              </a:xfrm>
              <a:prstGeom prst="rect">
                <a:avLst/>
              </a:prstGeom>
              <a:solidFill>
                <a:schemeClr val="bg1"/>
              </a:solidFill>
              <a:ln w="12700">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𝑅</m:t>
                      </m:r>
                      <m:r>
                        <a:rPr lang="en-US" sz="1400" i="1">
                          <a:latin typeface="Cambria Math" panose="02040503050406030204" pitchFamily="18" charset="0"/>
                        </a:rPr>
                        <m:t>1</m:t>
                      </m:r>
                      <m:r>
                        <a:rPr lang="en-US" sz="1400">
                          <a:latin typeface="Cambria Math" panose="02040503050406030204" pitchFamily="18" charset="0"/>
                        </a:rPr>
                        <m:t>=</m:t>
                      </m:r>
                      <m:f>
                        <m:fPr>
                          <m:ctrlPr>
                            <a:rPr lang="en-US" sz="1400" i="1">
                              <a:latin typeface="Cambria Math" panose="02040503050406030204" pitchFamily="18" charset="0"/>
                            </a:rPr>
                          </m:ctrlPr>
                        </m:fPr>
                        <m:num>
                          <m:r>
                            <a:rPr lang="en-US" sz="1400">
                              <a:latin typeface="Cambria Math" panose="02040503050406030204" pitchFamily="18" charset="0"/>
                            </a:rPr>
                            <m:t>100</m:t>
                          </m:r>
                          <m:r>
                            <a:rPr lang="en-US" sz="1400" i="1">
                              <a:latin typeface="Cambria Math" panose="02040503050406030204" pitchFamily="18" charset="0"/>
                            </a:rPr>
                            <m:t>𝑚𝑉</m:t>
                          </m:r>
                        </m:num>
                        <m:den>
                          <m:r>
                            <a:rPr lang="en-US" sz="1400" i="1">
                              <a:latin typeface="Cambria Math" panose="02040503050406030204" pitchFamily="18" charset="0"/>
                            </a:rPr>
                            <m:t>𝐼𝑑𝑐</m:t>
                          </m:r>
                        </m:den>
                      </m:f>
                      <m:r>
                        <a:rPr lang="en-US" sz="1400">
                          <a:latin typeface="Cambria Math" panose="02040503050406030204" pitchFamily="18" charset="0"/>
                        </a:rPr>
                        <m:t>=</m:t>
                      </m:r>
                      <m:f>
                        <m:fPr>
                          <m:ctrlPr>
                            <a:rPr lang="en-US" sz="1400" i="1">
                              <a:latin typeface="Cambria Math" panose="02040503050406030204" pitchFamily="18" charset="0"/>
                            </a:rPr>
                          </m:ctrlPr>
                        </m:fPr>
                        <m:num>
                          <m:r>
                            <a:rPr lang="en-US" sz="1400">
                              <a:latin typeface="Cambria Math" panose="02040503050406030204" pitchFamily="18" charset="0"/>
                            </a:rPr>
                            <m:t>100</m:t>
                          </m:r>
                          <m:r>
                            <a:rPr lang="en-US" sz="1400" i="1">
                              <a:latin typeface="Cambria Math" panose="02040503050406030204" pitchFamily="18" charset="0"/>
                            </a:rPr>
                            <m:t>𝑚𝑉</m:t>
                          </m:r>
                        </m:num>
                        <m:den>
                          <m:r>
                            <a:rPr lang="en-US" sz="1400">
                              <a:latin typeface="Cambria Math" panose="02040503050406030204" pitchFamily="18" charset="0"/>
                            </a:rPr>
                            <m:t>39</m:t>
                          </m:r>
                          <m:r>
                            <a:rPr lang="en-US" sz="1400" i="1">
                              <a:latin typeface="Cambria Math" panose="02040503050406030204" pitchFamily="18" charset="0"/>
                            </a:rPr>
                            <m:t>𝑚𝐴</m:t>
                          </m:r>
                        </m:den>
                      </m:f>
                      <m:r>
                        <a:rPr lang="en-US" sz="1400">
                          <a:latin typeface="Cambria Math" panose="02040503050406030204" pitchFamily="18" charset="0"/>
                        </a:rPr>
                        <m:t>=2.6</m:t>
                      </m:r>
                      <m:r>
                        <a:rPr lang="en-US" sz="1400" i="1">
                          <a:latin typeface="Cambria Math" panose="02040503050406030204" pitchFamily="18" charset="0"/>
                        </a:rPr>
                        <m:t>𝑂</m:t>
                      </m:r>
                      <m:r>
                        <a:rPr lang="en-US" sz="1400">
                          <a:latin typeface="Cambria Math" panose="02040503050406030204" pitchFamily="18" charset="0"/>
                        </a:rPr>
                        <m:t>Ω</m:t>
                      </m:r>
                    </m:oMath>
                  </m:oMathPara>
                </a14:m>
                <a:endParaRPr lang="en-US" sz="1400" dirty="0"/>
              </a:p>
            </p:txBody>
          </p:sp>
        </mc:Choice>
        <mc:Fallback xmlns="">
          <p:sp>
            <p:nvSpPr>
              <p:cNvPr id="4" name="Rectangle 3">
                <a:extLst>
                  <a:ext uri="{FF2B5EF4-FFF2-40B4-BE49-F238E27FC236}">
                    <a16:creationId xmlns:a16="http://schemas.microsoft.com/office/drawing/2014/main" id="{623F901F-C87A-42BB-9E0B-97DADA2BD077}"/>
                  </a:ext>
                </a:extLst>
              </p:cNvPr>
              <p:cNvSpPr>
                <a:spLocks noRot="1" noChangeAspect="1" noMove="1" noResize="1" noEditPoints="1" noAdjustHandles="1" noChangeArrowheads="1" noChangeShapeType="1" noTextEdit="1"/>
              </p:cNvSpPr>
              <p:nvPr/>
            </p:nvSpPr>
            <p:spPr>
              <a:xfrm>
                <a:off x="448613" y="4327288"/>
                <a:ext cx="2754024" cy="497124"/>
              </a:xfrm>
              <a:prstGeom prst="rect">
                <a:avLst/>
              </a:prstGeom>
              <a:blipFill>
                <a:blip r:embed="rId4"/>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C126F0FE-B527-40B5-BD83-B7421217544D}"/>
                  </a:ext>
                </a:extLst>
              </p:cNvPr>
              <p:cNvSpPr/>
              <p:nvPr/>
            </p:nvSpPr>
            <p:spPr>
              <a:xfrm>
                <a:off x="448613" y="5003145"/>
                <a:ext cx="4985097" cy="593432"/>
              </a:xfrm>
              <a:prstGeom prst="rect">
                <a:avLst/>
              </a:prstGeom>
              <a:solidFill>
                <a:schemeClr val="bg1"/>
              </a:solidFill>
              <a:ln w="1270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𝐶</m:t>
                      </m:r>
                      <m:r>
                        <a:rPr lang="en-US" sz="1400" i="1" smtClean="0">
                          <a:latin typeface="Cambria Math" panose="02040503050406030204" pitchFamily="18" charset="0"/>
                        </a:rPr>
                        <m:t>1</m:t>
                      </m:r>
                      <m:r>
                        <a:rPr lang="en-US" sz="1400">
                          <a:latin typeface="Cambria Math" panose="02040503050406030204" pitchFamily="18" charset="0"/>
                        </a:rPr>
                        <m:t>(</m:t>
                      </m:r>
                      <m:r>
                        <a:rPr lang="en-US" sz="1400" i="1">
                          <a:latin typeface="Cambria Math" panose="02040503050406030204" pitchFamily="18" charset="0"/>
                        </a:rPr>
                        <m:t>𝑑𝐵</m:t>
                      </m:r>
                      <m:r>
                        <a:rPr lang="en-US" sz="1400">
                          <a:latin typeface="Cambria Math" panose="02040503050406030204" pitchFamily="18" charset="0"/>
                        </a:rPr>
                        <m:t>,</m:t>
                      </m:r>
                      <m:r>
                        <a:rPr lang="en-US" sz="1400" i="1">
                          <a:latin typeface="Cambria Math" panose="02040503050406030204" pitchFamily="18" charset="0"/>
                        </a:rPr>
                        <m:t>𝑓</m:t>
                      </m:r>
                      <m:r>
                        <a:rPr lang="en-US" sz="1400">
                          <a:latin typeface="Cambria Math" panose="02040503050406030204" pitchFamily="18" charset="0"/>
                        </a:rPr>
                        <m:t>)=</m:t>
                      </m:r>
                      <m:f>
                        <m:fPr>
                          <m:ctrlPr>
                            <a:rPr lang="en-US" sz="1400" i="1">
                              <a:latin typeface="Cambria Math" panose="02040503050406030204" pitchFamily="18" charset="0"/>
                            </a:rPr>
                          </m:ctrlPr>
                        </m:fPr>
                        <m:num>
                          <m:r>
                            <a:rPr lang="en-US" sz="1400">
                              <a:latin typeface="Cambria Math" panose="02040503050406030204" pitchFamily="18" charset="0"/>
                            </a:rPr>
                            <m:t>0.159∙</m:t>
                          </m:r>
                          <m:rad>
                            <m:radPr>
                              <m:degHide m:val="on"/>
                              <m:ctrlPr>
                                <a:rPr lang="en-US" sz="1400" i="1">
                                  <a:latin typeface="Cambria Math" panose="02040503050406030204" pitchFamily="18" charset="0"/>
                                </a:rPr>
                              </m:ctrlPr>
                            </m:radPr>
                            <m:deg/>
                            <m:e>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r>
                                    <a:rPr lang="en-US" sz="1400" b="0" i="1" smtClean="0">
                                      <a:latin typeface="Cambria Math" panose="02040503050406030204" pitchFamily="18" charset="0"/>
                                    </a:rPr>
                                    <m:t>−</m:t>
                                  </m:r>
                                  <m:r>
                                    <a:rPr lang="en-US" sz="1400">
                                      <a:latin typeface="Cambria Math" panose="02040503050406030204" pitchFamily="18" charset="0"/>
                                    </a:rPr>
                                    <m:t>0.2303∙</m:t>
                                  </m:r>
                                  <m:r>
                                    <a:rPr lang="en-US" sz="1400" i="1">
                                      <a:latin typeface="Cambria Math" panose="02040503050406030204" pitchFamily="18" charset="0"/>
                                    </a:rPr>
                                    <m:t>𝑑𝐵</m:t>
                                  </m:r>
                                </m:sup>
                              </m:sSup>
                            </m:e>
                          </m:rad>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r>
                                <a:rPr lang="en-US" sz="1400">
                                  <a:latin typeface="Cambria Math" panose="02040503050406030204" pitchFamily="18" charset="0"/>
                                </a:rPr>
                                <m:t>0.115∙</m:t>
                              </m:r>
                              <m:r>
                                <a:rPr lang="en-US" sz="1400" i="1">
                                  <a:latin typeface="Cambria Math" panose="02040503050406030204" pitchFamily="18" charset="0"/>
                                </a:rPr>
                                <m:t>𝑑𝐵</m:t>
                              </m:r>
                            </m:sup>
                          </m:sSup>
                          <m:r>
                            <a:rPr lang="en-US" sz="1400">
                              <a:latin typeface="Cambria Math" panose="02040503050406030204" pitchFamily="18" charset="0"/>
                            </a:rPr>
                            <m:t>∙</m:t>
                          </m:r>
                          <m:rad>
                            <m:radPr>
                              <m:degHide m:val="on"/>
                              <m:ctrlPr>
                                <a:rPr lang="en-US" sz="1400" i="1">
                                  <a:latin typeface="Cambria Math" panose="02040503050406030204" pitchFamily="18" charset="0"/>
                                </a:rPr>
                              </m:ctrlPr>
                            </m:radPr>
                            <m:deg/>
                            <m:e>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r>
                                    <a:rPr lang="en-US" sz="1400" b="0" i="0" smtClean="0">
                                      <a:latin typeface="Cambria Math" panose="02040503050406030204" pitchFamily="18" charset="0"/>
                                    </a:rPr>
                                    <m:t>−</m:t>
                                  </m:r>
                                  <m:r>
                                    <a:rPr lang="en-US" sz="1400">
                                      <a:latin typeface="Cambria Math" panose="02040503050406030204" pitchFamily="18" charset="0"/>
                                    </a:rPr>
                                    <m:t>0.2303∙</m:t>
                                  </m:r>
                                  <m:r>
                                    <a:rPr lang="en-US" sz="1400" i="1">
                                      <a:latin typeface="Cambria Math" panose="02040503050406030204" pitchFamily="18" charset="0"/>
                                    </a:rPr>
                                    <m:t>𝑑𝐵</m:t>
                                  </m:r>
                                </m:sup>
                              </m:sSup>
                              <m:r>
                                <a:rPr lang="en-US" sz="1400">
                                  <a:latin typeface="Cambria Math" panose="02040503050406030204" pitchFamily="18" charset="0"/>
                                </a:rPr>
                                <m:t>−1</m:t>
                              </m:r>
                            </m:e>
                          </m:rad>
                        </m:num>
                        <m:den>
                          <m:r>
                            <a:rPr lang="en-US" sz="1400" i="1">
                              <a:latin typeface="Cambria Math" panose="02040503050406030204" pitchFamily="18" charset="0"/>
                            </a:rPr>
                            <m:t>𝑅</m:t>
                          </m:r>
                          <m:r>
                            <a:rPr lang="en-US" sz="1400">
                              <a:latin typeface="Cambria Math" panose="02040503050406030204" pitchFamily="18" charset="0"/>
                            </a:rPr>
                            <m:t>∙</m:t>
                          </m:r>
                          <m:r>
                            <a:rPr lang="en-US" sz="1400" i="1">
                              <a:latin typeface="Cambria Math" panose="02040503050406030204" pitchFamily="18" charset="0"/>
                            </a:rPr>
                            <m:t>𝑓</m:t>
                          </m:r>
                        </m:den>
                      </m:f>
                    </m:oMath>
                  </m:oMathPara>
                </a14:m>
                <a:endParaRPr lang="en-US" sz="1400" dirty="0"/>
              </a:p>
            </p:txBody>
          </p:sp>
        </mc:Choice>
        <mc:Fallback xmlns="">
          <p:sp>
            <p:nvSpPr>
              <p:cNvPr id="5" name="Rectangle 4">
                <a:extLst>
                  <a:ext uri="{FF2B5EF4-FFF2-40B4-BE49-F238E27FC236}">
                    <a16:creationId xmlns:a16="http://schemas.microsoft.com/office/drawing/2014/main" id="{C126F0FE-B527-40B5-BD83-B7421217544D}"/>
                  </a:ext>
                </a:extLst>
              </p:cNvPr>
              <p:cNvSpPr>
                <a:spLocks noRot="1" noChangeAspect="1" noMove="1" noResize="1" noEditPoints="1" noAdjustHandles="1" noChangeArrowheads="1" noChangeShapeType="1" noTextEdit="1"/>
              </p:cNvSpPr>
              <p:nvPr/>
            </p:nvSpPr>
            <p:spPr>
              <a:xfrm>
                <a:off x="448613" y="5003145"/>
                <a:ext cx="4985097" cy="593432"/>
              </a:xfrm>
              <a:prstGeom prst="rect">
                <a:avLst/>
              </a:prstGeom>
              <a:blipFill>
                <a:blip r:embed="rId5"/>
                <a:stretch>
                  <a:fillRect b="-2041"/>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A2E6BCF-0FAC-4760-ABD2-B653D888A15A}"/>
                  </a:ext>
                </a:extLst>
              </p:cNvPr>
              <p:cNvSpPr/>
              <p:nvPr/>
            </p:nvSpPr>
            <p:spPr>
              <a:xfrm>
                <a:off x="448613" y="5778891"/>
                <a:ext cx="2467791" cy="497059"/>
              </a:xfrm>
              <a:prstGeom prst="rect">
                <a:avLst/>
              </a:prstGeom>
              <a:solidFill>
                <a:schemeClr val="bg1"/>
              </a:solidFill>
              <a:ln w="12700">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𝐸𝑆𝑅𝑚𝑎𝑥</m:t>
                      </m:r>
                      <m:r>
                        <a:rPr lang="en-US" sz="1400">
                          <a:latin typeface="Cambria Math" panose="02040503050406030204" pitchFamily="18" charset="0"/>
                        </a:rPr>
                        <m:t>=</m:t>
                      </m:r>
                      <m:f>
                        <m:fPr>
                          <m:ctrlPr>
                            <a:rPr lang="en-US" sz="1400" i="1">
                              <a:latin typeface="Cambria Math" panose="02040503050406030204" pitchFamily="18" charset="0"/>
                            </a:rPr>
                          </m:ctrlPr>
                        </m:fPr>
                        <m:num>
                          <m:r>
                            <a:rPr lang="en-US" sz="1400">
                              <a:latin typeface="Cambria Math" panose="02040503050406030204" pitchFamily="18" charset="0"/>
                            </a:rPr>
                            <m:t>0.707∙</m:t>
                          </m:r>
                          <m:r>
                            <a:rPr lang="en-US" sz="1400" i="1">
                              <a:latin typeface="Cambria Math" panose="02040503050406030204" pitchFamily="18" charset="0"/>
                            </a:rPr>
                            <m:t>𝑅</m:t>
                          </m:r>
                        </m:num>
                        <m:den>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r>
                                <a:rPr lang="en-US" sz="1400" b="0" i="0" smtClean="0">
                                  <a:latin typeface="Cambria Math" panose="02040503050406030204" pitchFamily="18" charset="0"/>
                                </a:rPr>
                                <m:t>−</m:t>
                              </m:r>
                              <m:r>
                                <a:rPr lang="en-US" sz="1400">
                                  <a:latin typeface="Cambria Math" panose="02040503050406030204" pitchFamily="18" charset="0"/>
                                </a:rPr>
                                <m:t>0.115∙</m:t>
                              </m:r>
                              <m:r>
                                <a:rPr lang="en-US" sz="1400" i="1">
                                  <a:latin typeface="Cambria Math" panose="02040503050406030204" pitchFamily="18" charset="0"/>
                                </a:rPr>
                                <m:t>𝑑𝐵𝑚𝑎𝑥</m:t>
                              </m:r>
                            </m:sup>
                          </m:sSup>
                          <m:r>
                            <a:rPr lang="en-US" sz="1400">
                              <a:latin typeface="Cambria Math" panose="02040503050406030204" pitchFamily="18" charset="0"/>
                            </a:rPr>
                            <m:t>−1</m:t>
                          </m:r>
                        </m:den>
                      </m:f>
                    </m:oMath>
                  </m:oMathPara>
                </a14:m>
                <a:endParaRPr lang="en-US" sz="1400" dirty="0"/>
              </a:p>
            </p:txBody>
          </p:sp>
        </mc:Choice>
        <mc:Fallback xmlns="">
          <p:sp>
            <p:nvSpPr>
              <p:cNvPr id="6" name="Rectangle 5">
                <a:extLst>
                  <a:ext uri="{FF2B5EF4-FFF2-40B4-BE49-F238E27FC236}">
                    <a16:creationId xmlns:a16="http://schemas.microsoft.com/office/drawing/2014/main" id="{FA2E6BCF-0FAC-4760-ABD2-B653D888A15A}"/>
                  </a:ext>
                </a:extLst>
              </p:cNvPr>
              <p:cNvSpPr>
                <a:spLocks noRot="1" noChangeAspect="1" noMove="1" noResize="1" noEditPoints="1" noAdjustHandles="1" noChangeArrowheads="1" noChangeShapeType="1" noTextEdit="1"/>
              </p:cNvSpPr>
              <p:nvPr/>
            </p:nvSpPr>
            <p:spPr>
              <a:xfrm>
                <a:off x="448613" y="5778891"/>
                <a:ext cx="2467791" cy="497059"/>
              </a:xfrm>
              <a:prstGeom prst="rect">
                <a:avLst/>
              </a:prstGeom>
              <a:blipFill>
                <a:blip r:embed="rId6"/>
                <a:stretch>
                  <a:fillRect/>
                </a:stretch>
              </a:blipFill>
              <a:ln w="12700">
                <a:solidFill>
                  <a:schemeClr val="tx1"/>
                </a:solid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D954CCD9-2635-4C93-911A-63EA8CE32045}"/>
              </a:ext>
            </a:extLst>
          </p:cNvPr>
          <p:cNvPicPr>
            <a:picLocks noChangeAspect="1"/>
          </p:cNvPicPr>
          <p:nvPr/>
        </p:nvPicPr>
        <p:blipFill>
          <a:blip r:embed="rId7"/>
          <a:stretch>
            <a:fillRect/>
          </a:stretch>
        </p:blipFill>
        <p:spPr>
          <a:xfrm>
            <a:off x="5579365" y="5003145"/>
            <a:ext cx="1278635" cy="593433"/>
          </a:xfrm>
          <a:prstGeom prst="rect">
            <a:avLst/>
          </a:prstGeom>
        </p:spPr>
      </p:pic>
      <p:pic>
        <p:nvPicPr>
          <p:cNvPr id="26" name="Picture 25">
            <a:extLst>
              <a:ext uri="{FF2B5EF4-FFF2-40B4-BE49-F238E27FC236}">
                <a16:creationId xmlns:a16="http://schemas.microsoft.com/office/drawing/2014/main" id="{C9F2A984-1276-4611-8465-666B516D11A0}"/>
              </a:ext>
            </a:extLst>
          </p:cNvPr>
          <p:cNvPicPr>
            <a:picLocks noChangeAspect="1"/>
          </p:cNvPicPr>
          <p:nvPr/>
        </p:nvPicPr>
        <p:blipFill>
          <a:blip r:embed="rId8"/>
          <a:stretch>
            <a:fillRect/>
          </a:stretch>
        </p:blipFill>
        <p:spPr>
          <a:xfrm>
            <a:off x="3083934" y="5730240"/>
            <a:ext cx="1172627" cy="594360"/>
          </a:xfrm>
          <a:prstGeom prst="rect">
            <a:avLst/>
          </a:prstGeom>
        </p:spPr>
      </p:pic>
      <p:pic>
        <p:nvPicPr>
          <p:cNvPr id="34" name="Picture 33">
            <a:extLst>
              <a:ext uri="{FF2B5EF4-FFF2-40B4-BE49-F238E27FC236}">
                <a16:creationId xmlns:a16="http://schemas.microsoft.com/office/drawing/2014/main" id="{F7F1696A-BCC9-4FCC-AF82-8B6F3137C87A}"/>
              </a:ext>
            </a:extLst>
          </p:cNvPr>
          <p:cNvPicPr>
            <a:picLocks noChangeAspect="1"/>
          </p:cNvPicPr>
          <p:nvPr/>
        </p:nvPicPr>
        <p:blipFill>
          <a:blip r:embed="rId9"/>
          <a:stretch>
            <a:fillRect/>
          </a:stretch>
        </p:blipFill>
        <p:spPr>
          <a:xfrm>
            <a:off x="6096000" y="1066800"/>
            <a:ext cx="5723100" cy="3573979"/>
          </a:xfrm>
          <a:prstGeom prst="rect">
            <a:avLst/>
          </a:prstGeom>
        </p:spPr>
      </p:pic>
      <p:sp>
        <p:nvSpPr>
          <p:cNvPr id="10" name="TextBox 9">
            <a:extLst>
              <a:ext uri="{FF2B5EF4-FFF2-40B4-BE49-F238E27FC236}">
                <a16:creationId xmlns:a16="http://schemas.microsoft.com/office/drawing/2014/main" id="{9ED82997-0696-4288-9956-56F08D783592}"/>
              </a:ext>
            </a:extLst>
          </p:cNvPr>
          <p:cNvSpPr txBox="1"/>
          <p:nvPr/>
        </p:nvSpPr>
        <p:spPr>
          <a:xfrm>
            <a:off x="7109839" y="4847272"/>
            <a:ext cx="4709261" cy="1477328"/>
          </a:xfrm>
          <a:prstGeom prst="rect">
            <a:avLst/>
          </a:prstGeom>
          <a:solidFill>
            <a:schemeClr val="bg1"/>
          </a:solidFill>
          <a:ln w="12700">
            <a:solidFill>
              <a:schemeClr val="tx1"/>
            </a:solidFill>
          </a:ln>
        </p:spPr>
        <p:txBody>
          <a:bodyPr wrap="square" rtlCol="0">
            <a:spAutoFit/>
          </a:bodyPr>
          <a:lstStyle/>
          <a:p>
            <a:r>
              <a:rPr lang="en-US" dirty="0"/>
              <a:t>Tolerating a larger voltage drop results in a smaller capacitor.</a:t>
            </a:r>
          </a:p>
          <a:p>
            <a:endParaRPr lang="en-US" dirty="0"/>
          </a:p>
          <a:p>
            <a:r>
              <a:rPr lang="en-US" dirty="0"/>
              <a:t>The voltage setpoint can be increased if this is the only load on the regulator</a:t>
            </a:r>
          </a:p>
        </p:txBody>
      </p:sp>
    </p:spTree>
    <p:extLst>
      <p:ext uri="{BB962C8B-B14F-4D97-AF65-F5344CB8AC3E}">
        <p14:creationId xmlns:p14="http://schemas.microsoft.com/office/powerpoint/2010/main" val="2772564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BE92F7-7BE0-4093-9CAB-17957930CB12}"/>
              </a:ext>
            </a:extLst>
          </p:cNvPr>
          <p:cNvPicPr>
            <a:picLocks noChangeAspect="1"/>
          </p:cNvPicPr>
          <p:nvPr/>
        </p:nvPicPr>
        <p:blipFill rotWithShape="1">
          <a:blip r:embed="rId3"/>
          <a:srcRect l="1397" t="448" r="11763" b="-448"/>
          <a:stretch/>
        </p:blipFill>
        <p:spPr>
          <a:xfrm>
            <a:off x="4800600" y="1905000"/>
            <a:ext cx="7086600" cy="4590288"/>
          </a:xfrm>
          <a:prstGeom prst="rect">
            <a:avLst/>
          </a:prstGeom>
        </p:spPr>
      </p:pic>
      <p:sp>
        <p:nvSpPr>
          <p:cNvPr id="2" name="Rectangle 1">
            <a:extLst>
              <a:ext uri="{FF2B5EF4-FFF2-40B4-BE49-F238E27FC236}">
                <a16:creationId xmlns:a16="http://schemas.microsoft.com/office/drawing/2014/main" id="{1481E541-4A22-46D6-90D7-0C07BC070839}"/>
              </a:ext>
            </a:extLst>
          </p:cNvPr>
          <p:cNvSpPr/>
          <p:nvPr/>
        </p:nvSpPr>
        <p:spPr>
          <a:xfrm>
            <a:off x="609600" y="1920240"/>
            <a:ext cx="4076978" cy="3970318"/>
          </a:xfrm>
          <a:prstGeom prst="rect">
            <a:avLst/>
          </a:prstGeom>
        </p:spPr>
        <p:txBody>
          <a:bodyPr wrap="square">
            <a:spAutoFit/>
          </a:bodyPr>
          <a:lstStyle/>
          <a:p>
            <a:r>
              <a:rPr lang="en-US" dirty="0"/>
              <a:t>Here is the filter attenuation for the LDO regulator using the 27uF capacitor with various ESR.  </a:t>
            </a:r>
          </a:p>
          <a:p>
            <a:endParaRPr lang="en-US" dirty="0"/>
          </a:p>
          <a:p>
            <a:r>
              <a:rPr lang="en-US" dirty="0"/>
              <a:t>The required attenuation is also shown at various frequencies for comparison.  </a:t>
            </a:r>
          </a:p>
          <a:p>
            <a:endParaRPr lang="en-US" dirty="0"/>
          </a:p>
          <a:p>
            <a:r>
              <a:rPr lang="en-US" dirty="0"/>
              <a:t>Ideally a 450mOhm ESR 27uF capacitor would be selected.</a:t>
            </a:r>
          </a:p>
          <a:p>
            <a:endParaRPr lang="en-US" dirty="0"/>
          </a:p>
          <a:p>
            <a:r>
              <a:rPr lang="en-US" dirty="0"/>
              <a:t>Preferably keep the ESR towards the higher side of the limit to avoid potential resonances with capacitors internal to the sensitive circuit.</a:t>
            </a:r>
          </a:p>
        </p:txBody>
      </p:sp>
      <p:sp>
        <p:nvSpPr>
          <p:cNvPr id="4" name="Title 1">
            <a:extLst>
              <a:ext uri="{FF2B5EF4-FFF2-40B4-BE49-F238E27FC236}">
                <a16:creationId xmlns:a16="http://schemas.microsoft.com/office/drawing/2014/main" id="{3786D5A1-8549-440D-A82C-65555040857E}"/>
              </a:ext>
            </a:extLst>
          </p:cNvPr>
          <p:cNvSpPr>
            <a:spLocks noGrp="1"/>
          </p:cNvSpPr>
          <p:nvPr>
            <p:ph type="title"/>
          </p:nvPr>
        </p:nvSpPr>
        <p:spPr>
          <a:xfrm>
            <a:off x="609600" y="704088"/>
            <a:ext cx="11074400" cy="1143000"/>
          </a:xfrm>
        </p:spPr>
        <p:txBody>
          <a:bodyPr/>
          <a:lstStyle/>
          <a:p>
            <a:r>
              <a:rPr lang="en-US" dirty="0"/>
              <a:t>Linear Regulator Noise Filter</a:t>
            </a:r>
          </a:p>
        </p:txBody>
      </p:sp>
    </p:spTree>
    <p:extLst>
      <p:ext uri="{BB962C8B-B14F-4D97-AF65-F5344CB8AC3E}">
        <p14:creationId xmlns:p14="http://schemas.microsoft.com/office/powerpoint/2010/main" val="3182794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937396"/>
            <a:ext cx="8229600" cy="967605"/>
          </a:xfrm>
        </p:spPr>
        <p:txBody>
          <a:bodyPr/>
          <a:lstStyle/>
          <a:p>
            <a:pPr algn="ctr"/>
            <a:r>
              <a:rPr lang="en-US" dirty="0"/>
              <a:t>Sponsor(s)</a:t>
            </a:r>
          </a:p>
        </p:txBody>
      </p:sp>
      <p:sp>
        <p:nvSpPr>
          <p:cNvPr id="3" name="Content Placeholder 2"/>
          <p:cNvSpPr>
            <a:spLocks noGrp="1"/>
          </p:cNvSpPr>
          <p:nvPr>
            <p:ph idx="1"/>
          </p:nvPr>
        </p:nvSpPr>
        <p:spPr>
          <a:xfrm>
            <a:off x="2362200" y="1905001"/>
            <a:ext cx="8229600" cy="4286029"/>
          </a:xfrm>
        </p:spPr>
        <p:txBody>
          <a:bodyPr/>
          <a:lstStyle/>
          <a:p>
            <a:r>
              <a:rPr lang="en-US" dirty="0"/>
              <a:t>List all Sponsors and their Logos</a:t>
            </a:r>
          </a:p>
          <a:p>
            <a:pPr lvl="1"/>
            <a:r>
              <a:rPr lang="en-US" dirty="0"/>
              <a:t>Each sponsor gets one slide</a:t>
            </a:r>
          </a:p>
          <a:p>
            <a:pPr lvl="2"/>
            <a:r>
              <a:rPr lang="en-US" dirty="0"/>
              <a:t>Add sponsor logos to footers of all slides in the deck</a:t>
            </a:r>
          </a:p>
          <a:p>
            <a:pPr lvl="2"/>
            <a:r>
              <a:rPr lang="en-US" dirty="0"/>
              <a:t>Each sponsor slide: moderator briefly talks through</a:t>
            </a:r>
          </a:p>
          <a:p>
            <a:pPr lvl="2"/>
            <a:r>
              <a:rPr lang="en-US" dirty="0"/>
              <a:t>Insert webinar content after final sponsor slide. Close with thank you slide.</a:t>
            </a:r>
          </a:p>
          <a:p>
            <a:pPr lvl="2"/>
            <a:endParaRPr lang="en-US" dirty="0"/>
          </a:p>
          <a:p>
            <a:pPr lvl="2"/>
            <a:endParaRPr lang="en-US" dirty="0"/>
          </a:p>
          <a:p>
            <a:pPr lvl="2"/>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BBB5B7-03AC-E54F-96AF-6AD347D48F7C}"/>
              </a:ext>
            </a:extLst>
          </p:cNvPr>
          <p:cNvGrpSpPr/>
          <p:nvPr/>
        </p:nvGrpSpPr>
        <p:grpSpPr>
          <a:xfrm>
            <a:off x="4800600" y="1909988"/>
            <a:ext cx="7086600" cy="4490812"/>
            <a:chOff x="4876800" y="2209800"/>
            <a:chExt cx="7086600" cy="4490812"/>
          </a:xfrm>
        </p:grpSpPr>
        <p:pic>
          <p:nvPicPr>
            <p:cNvPr id="38" name="Picture 37">
              <a:extLst>
                <a:ext uri="{FF2B5EF4-FFF2-40B4-BE49-F238E27FC236}">
                  <a16:creationId xmlns:a16="http://schemas.microsoft.com/office/drawing/2014/main" id="{1D57EF86-9FFC-48C1-8A4B-9C72D2F18791}"/>
                </a:ext>
              </a:extLst>
            </p:cNvPr>
            <p:cNvPicPr>
              <a:picLocks noChangeAspect="1"/>
            </p:cNvPicPr>
            <p:nvPr/>
          </p:nvPicPr>
          <p:blipFill rotWithShape="1">
            <a:blip r:embed="rId3"/>
            <a:srcRect l="7246" r="8209"/>
            <a:stretch/>
          </p:blipFill>
          <p:spPr>
            <a:xfrm>
              <a:off x="4876800" y="2286000"/>
              <a:ext cx="7086600" cy="4414612"/>
            </a:xfrm>
            <a:prstGeom prst="rect">
              <a:avLst/>
            </a:prstGeom>
          </p:spPr>
        </p:pic>
        <p:grpSp>
          <p:nvGrpSpPr>
            <p:cNvPr id="2" name="Group 1">
              <a:extLst>
                <a:ext uri="{FF2B5EF4-FFF2-40B4-BE49-F238E27FC236}">
                  <a16:creationId xmlns:a16="http://schemas.microsoft.com/office/drawing/2014/main" id="{4EF431CB-F98E-9E46-9725-784AC480E2B0}"/>
                </a:ext>
              </a:extLst>
            </p:cNvPr>
            <p:cNvGrpSpPr/>
            <p:nvPr/>
          </p:nvGrpSpPr>
          <p:grpSpPr>
            <a:xfrm>
              <a:off x="7112183" y="2209800"/>
              <a:ext cx="3860617" cy="2060324"/>
              <a:chOff x="7112183" y="2209800"/>
              <a:chExt cx="3860617" cy="2060324"/>
            </a:xfrm>
          </p:grpSpPr>
          <p:sp>
            <p:nvSpPr>
              <p:cNvPr id="21" name="TextBox 20">
                <a:extLst>
                  <a:ext uri="{FF2B5EF4-FFF2-40B4-BE49-F238E27FC236}">
                    <a16:creationId xmlns:a16="http://schemas.microsoft.com/office/drawing/2014/main" id="{D316D2D3-1F45-43B6-A202-0CAC03F76014}"/>
                  </a:ext>
                </a:extLst>
              </p:cNvPr>
              <p:cNvSpPr txBox="1"/>
              <p:nvPr/>
            </p:nvSpPr>
            <p:spPr>
              <a:xfrm>
                <a:off x="8390198" y="2209800"/>
                <a:ext cx="2354002" cy="369332"/>
              </a:xfrm>
              <a:prstGeom prst="rect">
                <a:avLst/>
              </a:prstGeom>
              <a:solidFill>
                <a:schemeClr val="bg1"/>
              </a:solidFill>
              <a:ln w="12700">
                <a:solidFill>
                  <a:schemeClr val="tx1"/>
                </a:solidFill>
              </a:ln>
            </p:spPr>
            <p:txBody>
              <a:bodyPr wrap="square" rtlCol="0">
                <a:spAutoFit/>
              </a:bodyPr>
              <a:lstStyle/>
              <a:p>
                <a:pPr algn="ctr"/>
                <a:r>
                  <a:rPr lang="en-US" dirty="0">
                    <a:solidFill>
                      <a:srgbClr val="0204F8"/>
                    </a:solidFill>
                  </a:rPr>
                  <a:t>Required attenuation </a:t>
                </a:r>
              </a:p>
            </p:txBody>
          </p:sp>
          <p:cxnSp>
            <p:nvCxnSpPr>
              <p:cNvPr id="22" name="Straight Arrow Connector 21">
                <a:extLst>
                  <a:ext uri="{FF2B5EF4-FFF2-40B4-BE49-F238E27FC236}">
                    <a16:creationId xmlns:a16="http://schemas.microsoft.com/office/drawing/2014/main" id="{896970C0-8FBE-4B87-9712-6F3A2096B925}"/>
                  </a:ext>
                </a:extLst>
              </p:cNvPr>
              <p:cNvCxnSpPr>
                <a:cxnSpLocks/>
              </p:cNvCxnSpPr>
              <p:nvPr/>
            </p:nvCxnSpPr>
            <p:spPr>
              <a:xfrm flipH="1" flipV="1">
                <a:off x="7112183" y="2526456"/>
                <a:ext cx="2088912" cy="170200"/>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44C996D-CFEB-434D-8AA7-B0CF3AB85C44}"/>
                  </a:ext>
                </a:extLst>
              </p:cNvPr>
              <p:cNvCxnSpPr>
                <a:cxnSpLocks/>
              </p:cNvCxnSpPr>
              <p:nvPr/>
            </p:nvCxnSpPr>
            <p:spPr>
              <a:xfrm flipH="1">
                <a:off x="7955374" y="2696656"/>
                <a:ext cx="1231488" cy="786734"/>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D08969C-C42B-4528-A5DB-92EC148314D4}"/>
                  </a:ext>
                </a:extLst>
              </p:cNvPr>
              <p:cNvCxnSpPr>
                <a:cxnSpLocks/>
              </p:cNvCxnSpPr>
              <p:nvPr/>
            </p:nvCxnSpPr>
            <p:spPr>
              <a:xfrm flipH="1">
                <a:off x="8224406" y="2696656"/>
                <a:ext cx="962456" cy="1181610"/>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F05AFDC-2EFC-4E52-A3CE-3A83E748EE4A}"/>
                  </a:ext>
                </a:extLst>
              </p:cNvPr>
              <p:cNvCxnSpPr>
                <a:cxnSpLocks/>
              </p:cNvCxnSpPr>
              <p:nvPr/>
            </p:nvCxnSpPr>
            <p:spPr>
              <a:xfrm flipH="1">
                <a:off x="8767554" y="2696656"/>
                <a:ext cx="419308" cy="1573468"/>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7DE7A659-90FE-4FF6-9A52-7821D27C4840}"/>
                  </a:ext>
                </a:extLst>
              </p:cNvPr>
              <p:cNvCxnSpPr>
                <a:cxnSpLocks/>
              </p:cNvCxnSpPr>
              <p:nvPr/>
            </p:nvCxnSpPr>
            <p:spPr>
              <a:xfrm>
                <a:off x="9186862" y="2696656"/>
                <a:ext cx="187963" cy="786734"/>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5070191-634E-465A-9CDC-0BC2E2E6B181}"/>
                  </a:ext>
                </a:extLst>
              </p:cNvPr>
              <p:cNvCxnSpPr>
                <a:cxnSpLocks/>
              </p:cNvCxnSpPr>
              <p:nvPr/>
            </p:nvCxnSpPr>
            <p:spPr>
              <a:xfrm>
                <a:off x="9186862" y="2696656"/>
                <a:ext cx="1785938" cy="579944"/>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3" name="Rectangle 2">
            <a:extLst>
              <a:ext uri="{FF2B5EF4-FFF2-40B4-BE49-F238E27FC236}">
                <a16:creationId xmlns:a16="http://schemas.microsoft.com/office/drawing/2014/main" id="{FB0128E7-E98B-4261-9628-675B89F2014F}"/>
              </a:ext>
            </a:extLst>
          </p:cNvPr>
          <p:cNvSpPr/>
          <p:nvPr/>
        </p:nvSpPr>
        <p:spPr>
          <a:xfrm>
            <a:off x="609601" y="1920240"/>
            <a:ext cx="4017270" cy="4247317"/>
          </a:xfrm>
          <a:prstGeom prst="rect">
            <a:avLst/>
          </a:prstGeom>
        </p:spPr>
        <p:txBody>
          <a:bodyPr wrap="square">
            <a:spAutoFit/>
          </a:bodyPr>
          <a:lstStyle/>
          <a:p>
            <a:r>
              <a:rPr lang="en-US" dirty="0"/>
              <a:t>A similar simulation for the switching regulator filter shows the performance of the calculated capacitor along with the required attenuation.  </a:t>
            </a:r>
          </a:p>
          <a:p>
            <a:endParaRPr lang="en-US" dirty="0"/>
          </a:p>
          <a:p>
            <a:r>
              <a:rPr lang="en-US" dirty="0"/>
              <a:t>For the switching regulator a 30mOhm 75uF capacitor would work well.  </a:t>
            </a:r>
          </a:p>
          <a:p>
            <a:endParaRPr lang="en-US" dirty="0"/>
          </a:p>
          <a:p>
            <a:r>
              <a:rPr lang="en-US" dirty="0"/>
              <a:t>Of course the next larger standard value can also be used.</a:t>
            </a:r>
          </a:p>
          <a:p>
            <a:endParaRPr lang="en-US" dirty="0"/>
          </a:p>
          <a:p>
            <a:r>
              <a:rPr lang="en-US" dirty="0"/>
              <a:t>Again, it is generally best to use capacitors towards this high side of the limit to avoid resonances with internal capacitors</a:t>
            </a:r>
          </a:p>
        </p:txBody>
      </p:sp>
      <p:sp>
        <p:nvSpPr>
          <p:cNvPr id="12" name="Title 1">
            <a:extLst>
              <a:ext uri="{FF2B5EF4-FFF2-40B4-BE49-F238E27FC236}">
                <a16:creationId xmlns:a16="http://schemas.microsoft.com/office/drawing/2014/main" id="{12CC6B03-5C9D-4332-9A3B-DFAA45BCFEB6}"/>
              </a:ext>
            </a:extLst>
          </p:cNvPr>
          <p:cNvSpPr>
            <a:spLocks noGrp="1"/>
          </p:cNvSpPr>
          <p:nvPr>
            <p:ph type="title"/>
          </p:nvPr>
        </p:nvSpPr>
        <p:spPr/>
        <p:txBody>
          <a:bodyPr/>
          <a:lstStyle/>
          <a:p>
            <a:r>
              <a:rPr lang="en-US" dirty="0"/>
              <a:t>Switching Regulator Noise Filter</a:t>
            </a:r>
          </a:p>
        </p:txBody>
      </p:sp>
    </p:spTree>
    <p:extLst>
      <p:ext uri="{BB962C8B-B14F-4D97-AF65-F5344CB8AC3E}">
        <p14:creationId xmlns:p14="http://schemas.microsoft.com/office/powerpoint/2010/main" val="1254856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84066-D21C-437B-AD99-27AC9633A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918" y="1828800"/>
            <a:ext cx="7167682" cy="4787787"/>
          </a:xfrm>
          <a:prstGeom prst="rect">
            <a:avLst/>
          </a:prstGeom>
          <a:ln w="12700">
            <a:solidFill>
              <a:schemeClr val="tx1">
                <a:lumMod val="50000"/>
                <a:lumOff val="50000"/>
              </a:schemeClr>
            </a:solidFill>
          </a:ln>
        </p:spPr>
      </p:pic>
      <p:sp>
        <p:nvSpPr>
          <p:cNvPr id="2" name="TextBox 1">
            <a:extLst>
              <a:ext uri="{FF2B5EF4-FFF2-40B4-BE49-F238E27FC236}">
                <a16:creationId xmlns:a16="http://schemas.microsoft.com/office/drawing/2014/main" id="{D4911B80-92CB-4A86-9D55-3388869EBB18}"/>
              </a:ext>
            </a:extLst>
          </p:cNvPr>
          <p:cNvSpPr txBox="1"/>
          <p:nvPr/>
        </p:nvSpPr>
        <p:spPr>
          <a:xfrm>
            <a:off x="10415433" y="4161139"/>
            <a:ext cx="540212" cy="369332"/>
          </a:xfrm>
          <a:prstGeom prst="rect">
            <a:avLst/>
          </a:prstGeom>
          <a:solidFill>
            <a:schemeClr val="bg1"/>
          </a:solidFill>
          <a:ln>
            <a:solidFill>
              <a:schemeClr val="tx1"/>
            </a:solidFill>
          </a:ln>
        </p:spPr>
        <p:txBody>
          <a:bodyPr wrap="none" rtlCol="0">
            <a:spAutoFit/>
          </a:bodyPr>
          <a:lstStyle/>
          <a:p>
            <a:r>
              <a:rPr lang="en-US" dirty="0" err="1"/>
              <a:t>Fsw</a:t>
            </a:r>
            <a:endParaRPr lang="en-US" dirty="0"/>
          </a:p>
        </p:txBody>
      </p:sp>
      <p:sp>
        <p:nvSpPr>
          <p:cNvPr id="3" name="TextBox 2">
            <a:extLst>
              <a:ext uri="{FF2B5EF4-FFF2-40B4-BE49-F238E27FC236}">
                <a16:creationId xmlns:a16="http://schemas.microsoft.com/office/drawing/2014/main" id="{138F6672-5865-40B1-90B6-60BB6240FF4B}"/>
              </a:ext>
            </a:extLst>
          </p:cNvPr>
          <p:cNvSpPr txBox="1"/>
          <p:nvPr/>
        </p:nvSpPr>
        <p:spPr>
          <a:xfrm>
            <a:off x="7729161" y="4007250"/>
            <a:ext cx="667170" cy="307777"/>
          </a:xfrm>
          <a:prstGeom prst="rect">
            <a:avLst/>
          </a:prstGeom>
          <a:solidFill>
            <a:schemeClr val="bg1"/>
          </a:solidFill>
          <a:ln>
            <a:solidFill>
              <a:schemeClr val="tx1"/>
            </a:solidFill>
          </a:ln>
        </p:spPr>
        <p:txBody>
          <a:bodyPr wrap="none" rtlCol="0">
            <a:spAutoFit/>
          </a:bodyPr>
          <a:lstStyle/>
          <a:p>
            <a:r>
              <a:rPr lang="en-US" sz="1400" dirty="0">
                <a:solidFill>
                  <a:srgbClr val="005FFE"/>
                </a:solidFill>
              </a:rPr>
              <a:t>-110dB</a:t>
            </a:r>
          </a:p>
        </p:txBody>
      </p:sp>
      <p:sp>
        <p:nvSpPr>
          <p:cNvPr id="5" name="TextBox 4">
            <a:extLst>
              <a:ext uri="{FF2B5EF4-FFF2-40B4-BE49-F238E27FC236}">
                <a16:creationId xmlns:a16="http://schemas.microsoft.com/office/drawing/2014/main" id="{A24A3433-2941-43BF-B949-59A585EC182A}"/>
              </a:ext>
            </a:extLst>
          </p:cNvPr>
          <p:cNvSpPr txBox="1"/>
          <p:nvPr/>
        </p:nvSpPr>
        <p:spPr>
          <a:xfrm>
            <a:off x="7712016" y="3505738"/>
            <a:ext cx="636585" cy="307777"/>
          </a:xfrm>
          <a:prstGeom prst="rect">
            <a:avLst/>
          </a:prstGeom>
          <a:solidFill>
            <a:schemeClr val="bg1"/>
          </a:solidFill>
          <a:ln>
            <a:solidFill>
              <a:schemeClr val="tx1"/>
            </a:solidFill>
          </a:ln>
        </p:spPr>
        <p:txBody>
          <a:bodyPr wrap="none" rtlCol="0">
            <a:spAutoFit/>
          </a:bodyPr>
          <a:lstStyle/>
          <a:p>
            <a:r>
              <a:rPr lang="en-US" sz="1400" dirty="0"/>
              <a:t>-93dB</a:t>
            </a:r>
          </a:p>
        </p:txBody>
      </p:sp>
      <p:sp>
        <p:nvSpPr>
          <p:cNvPr id="7" name="TextBox 6">
            <a:extLst>
              <a:ext uri="{FF2B5EF4-FFF2-40B4-BE49-F238E27FC236}">
                <a16:creationId xmlns:a16="http://schemas.microsoft.com/office/drawing/2014/main" id="{D61D33C0-0059-4DB4-ABC9-C3B1FE0ECF23}"/>
              </a:ext>
            </a:extLst>
          </p:cNvPr>
          <p:cNvSpPr txBox="1"/>
          <p:nvPr/>
        </p:nvSpPr>
        <p:spPr>
          <a:xfrm>
            <a:off x="7712016" y="2718984"/>
            <a:ext cx="611065" cy="307777"/>
          </a:xfrm>
          <a:prstGeom prst="rect">
            <a:avLst/>
          </a:prstGeom>
          <a:solidFill>
            <a:schemeClr val="bg1"/>
          </a:solidFill>
          <a:ln>
            <a:solidFill>
              <a:schemeClr val="tx1"/>
            </a:solidFill>
          </a:ln>
        </p:spPr>
        <p:txBody>
          <a:bodyPr wrap="none" rtlCol="0">
            <a:spAutoFit/>
          </a:bodyPr>
          <a:lstStyle/>
          <a:p>
            <a:r>
              <a:rPr lang="en-US" sz="1400" dirty="0">
                <a:solidFill>
                  <a:srgbClr val="00C409"/>
                </a:solidFill>
              </a:rPr>
              <a:t>-81dB</a:t>
            </a:r>
          </a:p>
        </p:txBody>
      </p:sp>
      <p:sp>
        <p:nvSpPr>
          <p:cNvPr id="8" name="TextBox 7">
            <a:extLst>
              <a:ext uri="{FF2B5EF4-FFF2-40B4-BE49-F238E27FC236}">
                <a16:creationId xmlns:a16="http://schemas.microsoft.com/office/drawing/2014/main" id="{2C7C94B4-D699-4D00-815B-B38C98FAF457}"/>
              </a:ext>
            </a:extLst>
          </p:cNvPr>
          <p:cNvSpPr txBox="1"/>
          <p:nvPr/>
        </p:nvSpPr>
        <p:spPr>
          <a:xfrm>
            <a:off x="5855418" y="4018156"/>
            <a:ext cx="667170" cy="307777"/>
          </a:xfrm>
          <a:prstGeom prst="rect">
            <a:avLst/>
          </a:prstGeom>
          <a:solidFill>
            <a:schemeClr val="bg1"/>
          </a:solidFill>
          <a:ln>
            <a:solidFill>
              <a:schemeClr val="tx1"/>
            </a:solidFill>
          </a:ln>
        </p:spPr>
        <p:txBody>
          <a:bodyPr wrap="none" rtlCol="0">
            <a:spAutoFit/>
          </a:bodyPr>
          <a:lstStyle/>
          <a:p>
            <a:r>
              <a:rPr lang="en-US" sz="1400" dirty="0">
                <a:solidFill>
                  <a:srgbClr val="005FFE"/>
                </a:solidFill>
              </a:rPr>
              <a:t>-110dB</a:t>
            </a:r>
          </a:p>
        </p:txBody>
      </p:sp>
      <p:sp>
        <p:nvSpPr>
          <p:cNvPr id="9" name="TextBox 8">
            <a:extLst>
              <a:ext uri="{FF2B5EF4-FFF2-40B4-BE49-F238E27FC236}">
                <a16:creationId xmlns:a16="http://schemas.microsoft.com/office/drawing/2014/main" id="{20B7716B-8A85-4630-AF23-F847E4CB781F}"/>
              </a:ext>
            </a:extLst>
          </p:cNvPr>
          <p:cNvSpPr txBox="1"/>
          <p:nvPr/>
        </p:nvSpPr>
        <p:spPr>
          <a:xfrm>
            <a:off x="8407369" y="4376582"/>
            <a:ext cx="697627" cy="307777"/>
          </a:xfrm>
          <a:prstGeom prst="rect">
            <a:avLst/>
          </a:prstGeom>
          <a:solidFill>
            <a:schemeClr val="bg1"/>
          </a:solidFill>
          <a:ln>
            <a:solidFill>
              <a:schemeClr val="tx1"/>
            </a:solidFill>
          </a:ln>
        </p:spPr>
        <p:txBody>
          <a:bodyPr wrap="none" rtlCol="0">
            <a:spAutoFit/>
          </a:bodyPr>
          <a:lstStyle/>
          <a:p>
            <a:r>
              <a:rPr lang="en-US" sz="1400" dirty="0">
                <a:solidFill>
                  <a:srgbClr val="005FFE"/>
                </a:solidFill>
              </a:rPr>
              <a:t>-120dB</a:t>
            </a:r>
          </a:p>
        </p:txBody>
      </p:sp>
      <p:sp>
        <p:nvSpPr>
          <p:cNvPr id="4" name="Rectangle 3">
            <a:extLst>
              <a:ext uri="{FF2B5EF4-FFF2-40B4-BE49-F238E27FC236}">
                <a16:creationId xmlns:a16="http://schemas.microsoft.com/office/drawing/2014/main" id="{811A4B04-152F-4669-8A48-2C939E6B976C}"/>
              </a:ext>
            </a:extLst>
          </p:cNvPr>
          <p:cNvSpPr/>
          <p:nvPr/>
        </p:nvSpPr>
        <p:spPr>
          <a:xfrm>
            <a:off x="609601" y="1904286"/>
            <a:ext cx="4191000" cy="4801314"/>
          </a:xfrm>
          <a:prstGeom prst="rect">
            <a:avLst/>
          </a:prstGeom>
        </p:spPr>
        <p:txBody>
          <a:bodyPr wrap="square">
            <a:spAutoFit/>
          </a:bodyPr>
          <a:lstStyle/>
          <a:p>
            <a:pPr lvl="0" defTabSz="914400">
              <a:defRPr/>
            </a:pPr>
            <a:r>
              <a:rPr lang="en-US" dirty="0"/>
              <a:t>The VRTS3 demo board includes a 2.49 Ohm resistor that can be switched in between the linear regulator and the clock.</a:t>
            </a:r>
          </a:p>
          <a:p>
            <a:pPr lvl="0" defTabSz="914400">
              <a:defRPr/>
            </a:pPr>
            <a:endParaRPr lang="en-US" dirty="0"/>
          </a:p>
          <a:p>
            <a:pPr lvl="0" defTabSz="914400">
              <a:defRPr/>
            </a:pPr>
            <a:r>
              <a:rPr lang="en-US" dirty="0"/>
              <a:t>A 33uF, aluminum electrolytic was added and a 4</a:t>
            </a:r>
            <a:r>
              <a:rPr lang="en-US" baseline="30000" dirty="0"/>
              <a:t>th</a:t>
            </a:r>
            <a:r>
              <a:rPr lang="en-US" dirty="0"/>
              <a:t> trace is added to our previous measurements in orange.  </a:t>
            </a:r>
          </a:p>
          <a:p>
            <a:pPr lvl="0" defTabSz="914400">
              <a:defRPr/>
            </a:pPr>
            <a:endParaRPr lang="en-US" dirty="0"/>
          </a:p>
          <a:p>
            <a:pPr lvl="0" defTabSz="914400">
              <a:defRPr/>
            </a:pPr>
            <a:r>
              <a:rPr lang="en-US" dirty="0"/>
              <a:t>The trace with the filter is nearly identical to the noise free measurement. </a:t>
            </a:r>
          </a:p>
          <a:p>
            <a:pPr lvl="0" defTabSz="914400">
              <a:defRPr/>
            </a:pPr>
            <a:endParaRPr lang="en-US" dirty="0"/>
          </a:p>
          <a:p>
            <a:pPr lvl="0" defTabSz="914400">
              <a:defRPr/>
            </a:pPr>
            <a:r>
              <a:rPr lang="en-US" dirty="0"/>
              <a:t>The filtered jitter is within 2% of the 1.39ps noise free measurement, while the linear regulator alone was 6.6ps and the switching regulator was 22ps.</a:t>
            </a:r>
          </a:p>
          <a:p>
            <a:endParaRPr lang="en-US" dirty="0"/>
          </a:p>
        </p:txBody>
      </p:sp>
      <p:sp>
        <p:nvSpPr>
          <p:cNvPr id="10" name="Title 1">
            <a:extLst>
              <a:ext uri="{FF2B5EF4-FFF2-40B4-BE49-F238E27FC236}">
                <a16:creationId xmlns:a16="http://schemas.microsoft.com/office/drawing/2014/main" id="{E19610D3-898C-4287-88D3-374E9BEE63D3}"/>
              </a:ext>
            </a:extLst>
          </p:cNvPr>
          <p:cNvSpPr>
            <a:spLocks noGrp="1"/>
          </p:cNvSpPr>
          <p:nvPr>
            <p:ph type="title"/>
          </p:nvPr>
        </p:nvSpPr>
        <p:spPr>
          <a:xfrm>
            <a:off x="609600" y="704088"/>
            <a:ext cx="11074400" cy="1143000"/>
          </a:xfrm>
        </p:spPr>
        <p:txBody>
          <a:bodyPr/>
          <a:lstStyle/>
          <a:p>
            <a:r>
              <a:rPr lang="en-US" dirty="0"/>
              <a:t>Putting the Process to the Test</a:t>
            </a:r>
          </a:p>
        </p:txBody>
      </p:sp>
    </p:spTree>
    <p:extLst>
      <p:ext uri="{BB962C8B-B14F-4D97-AF65-F5344CB8AC3E}">
        <p14:creationId xmlns:p14="http://schemas.microsoft.com/office/powerpoint/2010/main" val="3358626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F5CD-74A3-4D15-AE37-7792182FC1FE}"/>
              </a:ext>
            </a:extLst>
          </p:cNvPr>
          <p:cNvSpPr>
            <a:spLocks noGrp="1"/>
          </p:cNvSpPr>
          <p:nvPr>
            <p:ph type="title"/>
          </p:nvPr>
        </p:nvSpPr>
        <p:spPr/>
        <p:txBody>
          <a:bodyPr/>
          <a:lstStyle/>
          <a:p>
            <a:r>
              <a:rPr lang="en-US" dirty="0"/>
              <a:t>How much noise is allowed.</a:t>
            </a:r>
          </a:p>
        </p:txBody>
      </p:sp>
      <p:pic>
        <p:nvPicPr>
          <p:cNvPr id="3" name="Picture 2">
            <a:extLst>
              <a:ext uri="{FF2B5EF4-FFF2-40B4-BE49-F238E27FC236}">
                <a16:creationId xmlns:a16="http://schemas.microsoft.com/office/drawing/2014/main" id="{2E8B5FBC-982F-43A5-9799-EF73D84F6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92" y="2199740"/>
            <a:ext cx="5519208" cy="3645716"/>
          </a:xfrm>
          <a:prstGeom prst="rect">
            <a:avLst/>
          </a:prstGeom>
          <a:ln w="12700">
            <a:solidFill>
              <a:schemeClr val="tx1">
                <a:lumMod val="50000"/>
                <a:lumOff val="50000"/>
              </a:schemeClr>
            </a:solidFill>
          </a:ln>
        </p:spPr>
      </p:pic>
      <p:sp>
        <p:nvSpPr>
          <p:cNvPr id="4" name="TextBox 3">
            <a:extLst>
              <a:ext uri="{FF2B5EF4-FFF2-40B4-BE49-F238E27FC236}">
                <a16:creationId xmlns:a16="http://schemas.microsoft.com/office/drawing/2014/main" id="{E645E5EC-1E09-4D93-937B-8EA6C8C16963}"/>
              </a:ext>
            </a:extLst>
          </p:cNvPr>
          <p:cNvSpPr txBox="1"/>
          <p:nvPr/>
        </p:nvSpPr>
        <p:spPr>
          <a:xfrm>
            <a:off x="540889" y="1778132"/>
            <a:ext cx="4829014" cy="369332"/>
          </a:xfrm>
          <a:prstGeom prst="rect">
            <a:avLst/>
          </a:prstGeom>
          <a:noFill/>
        </p:spPr>
        <p:txBody>
          <a:bodyPr wrap="none" rtlCol="0">
            <a:spAutoFit/>
          </a:bodyPr>
          <a:lstStyle/>
          <a:p>
            <a:r>
              <a:rPr lang="en-US" dirty="0"/>
              <a:t>We know the noise each power supply presents</a:t>
            </a:r>
          </a:p>
        </p:txBody>
      </p:sp>
      <p:pic>
        <p:nvPicPr>
          <p:cNvPr id="5" name="Picture 4">
            <a:extLst>
              <a:ext uri="{FF2B5EF4-FFF2-40B4-BE49-F238E27FC236}">
                <a16:creationId xmlns:a16="http://schemas.microsoft.com/office/drawing/2014/main" id="{A23E6A60-EAED-4C17-ACBD-CFC08FEE18A4}"/>
              </a:ext>
            </a:extLst>
          </p:cNvPr>
          <p:cNvPicPr>
            <a:picLocks noChangeAspect="1"/>
          </p:cNvPicPr>
          <p:nvPr/>
        </p:nvPicPr>
        <p:blipFill rotWithShape="1">
          <a:blip r:embed="rId4"/>
          <a:srcRect l="2402" r="1484"/>
          <a:stretch/>
        </p:blipFill>
        <p:spPr>
          <a:xfrm>
            <a:off x="5867400" y="2199740"/>
            <a:ext cx="6096000" cy="3310584"/>
          </a:xfrm>
          <a:prstGeom prst="rect">
            <a:avLst/>
          </a:prstGeom>
          <a:ln w="12700">
            <a:solidFill>
              <a:schemeClr val="tx1">
                <a:lumMod val="50000"/>
                <a:lumOff val="50000"/>
              </a:schemeClr>
            </a:solidFill>
          </a:ln>
        </p:spPr>
      </p:pic>
      <p:sp>
        <p:nvSpPr>
          <p:cNvPr id="6" name="TextBox 5">
            <a:extLst>
              <a:ext uri="{FF2B5EF4-FFF2-40B4-BE49-F238E27FC236}">
                <a16:creationId xmlns:a16="http://schemas.microsoft.com/office/drawing/2014/main" id="{C379AC2E-A8BE-4A05-B9A0-B8FB930FFE34}"/>
              </a:ext>
            </a:extLst>
          </p:cNvPr>
          <p:cNvSpPr txBox="1">
            <a:spLocks noChangeAspect="1"/>
          </p:cNvSpPr>
          <p:nvPr/>
        </p:nvSpPr>
        <p:spPr>
          <a:xfrm>
            <a:off x="8592540" y="3594371"/>
            <a:ext cx="573074" cy="307777"/>
          </a:xfrm>
          <a:prstGeom prst="rect">
            <a:avLst/>
          </a:prstGeom>
          <a:solidFill>
            <a:schemeClr val="bg1"/>
          </a:solidFill>
          <a:ln w="12700">
            <a:solidFill>
              <a:schemeClr val="tx1"/>
            </a:solidFill>
          </a:ln>
        </p:spPr>
        <p:txBody>
          <a:bodyPr wrap="square" rtlCol="0">
            <a:spAutoFit/>
          </a:bodyPr>
          <a:lstStyle/>
          <a:p>
            <a:r>
              <a:rPr lang="en-US" sz="1400" dirty="0">
                <a:solidFill>
                  <a:srgbClr val="FF0000"/>
                </a:solidFill>
              </a:rPr>
              <a:t>14dB</a:t>
            </a:r>
          </a:p>
        </p:txBody>
      </p:sp>
      <p:sp>
        <p:nvSpPr>
          <p:cNvPr id="7" name="TextBox 6">
            <a:extLst>
              <a:ext uri="{FF2B5EF4-FFF2-40B4-BE49-F238E27FC236}">
                <a16:creationId xmlns:a16="http://schemas.microsoft.com/office/drawing/2014/main" id="{1B465156-F43B-4743-9B18-C5E8BC563485}"/>
              </a:ext>
            </a:extLst>
          </p:cNvPr>
          <p:cNvSpPr txBox="1">
            <a:spLocks noChangeAspect="1"/>
          </p:cNvSpPr>
          <p:nvPr/>
        </p:nvSpPr>
        <p:spPr>
          <a:xfrm>
            <a:off x="8571443" y="4343400"/>
            <a:ext cx="594171" cy="307777"/>
          </a:xfrm>
          <a:prstGeom prst="rect">
            <a:avLst/>
          </a:prstGeom>
          <a:solidFill>
            <a:schemeClr val="bg1"/>
          </a:solidFill>
          <a:ln w="12700">
            <a:solidFill>
              <a:schemeClr val="tx1"/>
            </a:solidFill>
          </a:ln>
        </p:spPr>
        <p:txBody>
          <a:bodyPr wrap="square" rtlCol="0">
            <a:spAutoFit/>
          </a:bodyPr>
          <a:lstStyle/>
          <a:p>
            <a:r>
              <a:rPr lang="en-US" sz="1400" dirty="0">
                <a:solidFill>
                  <a:srgbClr val="3237EC"/>
                </a:solidFill>
              </a:rPr>
              <a:t>25dB</a:t>
            </a:r>
          </a:p>
        </p:txBody>
      </p:sp>
      <p:sp>
        <p:nvSpPr>
          <p:cNvPr id="8" name="TextBox 7">
            <a:extLst>
              <a:ext uri="{FF2B5EF4-FFF2-40B4-BE49-F238E27FC236}">
                <a16:creationId xmlns:a16="http://schemas.microsoft.com/office/drawing/2014/main" id="{3A220319-4139-487E-BFF4-0A32E112C015}"/>
              </a:ext>
            </a:extLst>
          </p:cNvPr>
          <p:cNvSpPr txBox="1">
            <a:spLocks noChangeAspect="1"/>
          </p:cNvSpPr>
          <p:nvPr/>
        </p:nvSpPr>
        <p:spPr>
          <a:xfrm>
            <a:off x="8523938" y="4926862"/>
            <a:ext cx="724608" cy="307777"/>
          </a:xfrm>
          <a:prstGeom prst="rect">
            <a:avLst/>
          </a:prstGeom>
          <a:solidFill>
            <a:schemeClr val="bg1"/>
          </a:solidFill>
          <a:ln w="12700">
            <a:solidFill>
              <a:schemeClr val="tx1"/>
            </a:solidFill>
          </a:ln>
        </p:spPr>
        <p:txBody>
          <a:bodyPr wrap="square" rtlCol="0">
            <a:spAutoFit/>
          </a:bodyPr>
          <a:lstStyle/>
          <a:p>
            <a:r>
              <a:rPr lang="en-US" sz="1400" dirty="0"/>
              <a:t>25kHz</a:t>
            </a:r>
          </a:p>
        </p:txBody>
      </p:sp>
      <p:sp>
        <p:nvSpPr>
          <p:cNvPr id="9" name="TextBox 8">
            <a:extLst>
              <a:ext uri="{FF2B5EF4-FFF2-40B4-BE49-F238E27FC236}">
                <a16:creationId xmlns:a16="http://schemas.microsoft.com/office/drawing/2014/main" id="{DA96994B-D211-4F8D-B017-85C72165AC60}"/>
              </a:ext>
            </a:extLst>
          </p:cNvPr>
          <p:cNvSpPr txBox="1"/>
          <p:nvPr/>
        </p:nvSpPr>
        <p:spPr>
          <a:xfrm>
            <a:off x="6436965" y="1778132"/>
            <a:ext cx="4956870" cy="369332"/>
          </a:xfrm>
          <a:prstGeom prst="rect">
            <a:avLst/>
          </a:prstGeom>
          <a:noFill/>
        </p:spPr>
        <p:txBody>
          <a:bodyPr wrap="none" rtlCol="0">
            <a:spAutoFit/>
          </a:bodyPr>
          <a:lstStyle/>
          <a:p>
            <a:r>
              <a:rPr lang="en-US" dirty="0"/>
              <a:t>And we know how much we need to reduce it by</a:t>
            </a:r>
          </a:p>
        </p:txBody>
      </p:sp>
      <p:sp>
        <p:nvSpPr>
          <p:cNvPr id="10" name="TextBox 9">
            <a:extLst>
              <a:ext uri="{FF2B5EF4-FFF2-40B4-BE49-F238E27FC236}">
                <a16:creationId xmlns:a16="http://schemas.microsoft.com/office/drawing/2014/main" id="{EC8F113C-AA3A-4B7C-A192-45CE17994748}"/>
              </a:ext>
            </a:extLst>
          </p:cNvPr>
          <p:cNvSpPr txBox="1"/>
          <p:nvPr/>
        </p:nvSpPr>
        <p:spPr>
          <a:xfrm>
            <a:off x="4632010" y="5943600"/>
            <a:ext cx="2927981" cy="584775"/>
          </a:xfrm>
          <a:prstGeom prst="rect">
            <a:avLst/>
          </a:prstGeom>
          <a:noFill/>
        </p:spPr>
        <p:txBody>
          <a:bodyPr wrap="none" rtlCol="0">
            <a:spAutoFit/>
          </a:bodyPr>
          <a:lstStyle/>
          <a:p>
            <a:pPr algn="ctr"/>
            <a:r>
              <a:rPr lang="en-US" sz="3200" dirty="0"/>
              <a:t>Just Add Them!</a:t>
            </a:r>
          </a:p>
        </p:txBody>
      </p:sp>
    </p:spTree>
    <p:extLst>
      <p:ext uri="{BB962C8B-B14F-4D97-AF65-F5344CB8AC3E}">
        <p14:creationId xmlns:p14="http://schemas.microsoft.com/office/powerpoint/2010/main" val="3912166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1F6A-5F71-4F2A-8CA3-6E149CE0DB1C}"/>
              </a:ext>
            </a:extLst>
          </p:cNvPr>
          <p:cNvSpPr>
            <a:spLocks noGrp="1"/>
          </p:cNvSpPr>
          <p:nvPr>
            <p:ph type="title"/>
          </p:nvPr>
        </p:nvSpPr>
        <p:spPr/>
        <p:txBody>
          <a:bodyPr>
            <a:normAutofit/>
          </a:bodyPr>
          <a:lstStyle/>
          <a:p>
            <a:r>
              <a:rPr lang="en-US" dirty="0"/>
              <a:t>Unexpected Noise – 2.8MHz POL</a:t>
            </a:r>
          </a:p>
        </p:txBody>
      </p:sp>
      <p:grpSp>
        <p:nvGrpSpPr>
          <p:cNvPr id="6" name="Group 5">
            <a:extLst>
              <a:ext uri="{FF2B5EF4-FFF2-40B4-BE49-F238E27FC236}">
                <a16:creationId xmlns:a16="http://schemas.microsoft.com/office/drawing/2014/main" id="{A51B7BF9-1C16-4420-879C-3CF09974E864}"/>
              </a:ext>
            </a:extLst>
          </p:cNvPr>
          <p:cNvGrpSpPr>
            <a:grpSpLocks noChangeAspect="1"/>
          </p:cNvGrpSpPr>
          <p:nvPr/>
        </p:nvGrpSpPr>
        <p:grpSpPr>
          <a:xfrm>
            <a:off x="4953000" y="1847088"/>
            <a:ext cx="6729307" cy="4809646"/>
            <a:chOff x="2286000" y="1671854"/>
            <a:chExt cx="7239000" cy="5173939"/>
          </a:xfrm>
        </p:grpSpPr>
        <p:grpSp>
          <p:nvGrpSpPr>
            <p:cNvPr id="3" name="Group 2">
              <a:extLst>
                <a:ext uri="{FF2B5EF4-FFF2-40B4-BE49-F238E27FC236}">
                  <a16:creationId xmlns:a16="http://schemas.microsoft.com/office/drawing/2014/main" id="{1007EAF5-1B16-48EE-9FF3-87E95E6D8954}"/>
                </a:ext>
              </a:extLst>
            </p:cNvPr>
            <p:cNvGrpSpPr/>
            <p:nvPr/>
          </p:nvGrpSpPr>
          <p:grpSpPr>
            <a:xfrm>
              <a:off x="2286000" y="1671854"/>
              <a:ext cx="7239000" cy="5173939"/>
              <a:chOff x="2286000" y="1671854"/>
              <a:chExt cx="7239000" cy="5173939"/>
            </a:xfrm>
          </p:grpSpPr>
          <p:pic>
            <p:nvPicPr>
              <p:cNvPr id="5" name="Picture 4" descr="A screenshot of a computer&#10;&#10;Description generated with very high confidence">
                <a:extLst>
                  <a:ext uri="{FF2B5EF4-FFF2-40B4-BE49-F238E27FC236}">
                    <a16:creationId xmlns:a16="http://schemas.microsoft.com/office/drawing/2014/main" id="{66B8CA52-15CE-44B4-A6F7-54287E7F18D9}"/>
                  </a:ext>
                </a:extLst>
              </p:cNvPr>
              <p:cNvPicPr>
                <a:picLocks noChangeAspect="1"/>
              </p:cNvPicPr>
              <p:nvPr/>
            </p:nvPicPr>
            <p:blipFill rotWithShape="1">
              <a:blip r:embed="rId3"/>
              <a:srcRect l="12643" r="11496" b="3959"/>
              <a:stretch/>
            </p:blipFill>
            <p:spPr>
              <a:xfrm>
                <a:off x="2286000" y="1671854"/>
                <a:ext cx="7239000" cy="5155045"/>
              </a:xfrm>
              <a:prstGeom prst="rect">
                <a:avLst/>
              </a:prstGeom>
              <a:ln w="12700">
                <a:solidFill>
                  <a:schemeClr val="tx1">
                    <a:lumMod val="50000"/>
                    <a:lumOff val="50000"/>
                  </a:schemeClr>
                </a:solidFill>
              </a:ln>
            </p:spPr>
          </p:pic>
          <p:sp>
            <p:nvSpPr>
              <p:cNvPr id="7" name="Rectangle 6">
                <a:extLst>
                  <a:ext uri="{FF2B5EF4-FFF2-40B4-BE49-F238E27FC236}">
                    <a16:creationId xmlns:a16="http://schemas.microsoft.com/office/drawing/2014/main" id="{4FF05562-1D51-4C4A-9934-8E00A14EE4A5}"/>
                  </a:ext>
                </a:extLst>
              </p:cNvPr>
              <p:cNvSpPr>
                <a:spLocks noChangeAspect="1"/>
              </p:cNvSpPr>
              <p:nvPr/>
            </p:nvSpPr>
            <p:spPr>
              <a:xfrm>
                <a:off x="2362200" y="5200566"/>
                <a:ext cx="2057400" cy="164522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7D79F016-B4A5-44F2-BB5E-580E671E3553}"/>
                </a:ext>
              </a:extLst>
            </p:cNvPr>
            <p:cNvSpPr txBox="1"/>
            <p:nvPr/>
          </p:nvSpPr>
          <p:spPr>
            <a:xfrm>
              <a:off x="3048001" y="6023178"/>
              <a:ext cx="1205299" cy="364197"/>
            </a:xfrm>
            <a:prstGeom prst="rect">
              <a:avLst/>
            </a:prstGeom>
            <a:noFill/>
            <a:ln w="19050">
              <a:solidFill>
                <a:srgbClr val="F064FD"/>
              </a:solidFill>
            </a:ln>
          </p:spPr>
          <p:txBody>
            <a:bodyPr wrap="none" rtlCol="0">
              <a:spAutoFit/>
            </a:bodyPr>
            <a:lstStyle/>
            <a:p>
              <a:r>
                <a:rPr lang="en-US" sz="1600" dirty="0">
                  <a:solidFill>
                    <a:srgbClr val="F064FD"/>
                  </a:solidFill>
                </a:rPr>
                <a:t>1kHz RBW</a:t>
              </a:r>
            </a:p>
          </p:txBody>
        </p:sp>
      </p:grpSp>
      <p:sp>
        <p:nvSpPr>
          <p:cNvPr id="9" name="TextBox 8">
            <a:extLst>
              <a:ext uri="{FF2B5EF4-FFF2-40B4-BE49-F238E27FC236}">
                <a16:creationId xmlns:a16="http://schemas.microsoft.com/office/drawing/2014/main" id="{3F85913D-485C-4C56-8BFA-5BB2B514FF1F}"/>
              </a:ext>
            </a:extLst>
          </p:cNvPr>
          <p:cNvSpPr txBox="1"/>
          <p:nvPr/>
        </p:nvSpPr>
        <p:spPr>
          <a:xfrm>
            <a:off x="609600" y="1920240"/>
            <a:ext cx="4265009" cy="3139321"/>
          </a:xfrm>
          <a:prstGeom prst="rect">
            <a:avLst/>
          </a:prstGeom>
          <a:noFill/>
        </p:spPr>
        <p:txBody>
          <a:bodyPr wrap="square" rtlCol="0">
            <a:spAutoFit/>
          </a:bodyPr>
          <a:lstStyle/>
          <a:p>
            <a:r>
              <a:rPr lang="en-US" dirty="0"/>
              <a:t>The 2.8MHz switching regulator generates noise at the switching frequency and its harmonics as expected</a:t>
            </a:r>
          </a:p>
          <a:p>
            <a:endParaRPr lang="en-US" dirty="0"/>
          </a:p>
          <a:p>
            <a:r>
              <a:rPr lang="en-US" dirty="0"/>
              <a:t>We don’t see spurious responses below 2.8MHz and yet we can see noise in the low frequency to 100kHz band.</a:t>
            </a:r>
          </a:p>
          <a:p>
            <a:endParaRPr lang="en-US" dirty="0"/>
          </a:p>
          <a:p>
            <a:r>
              <a:rPr lang="en-US" dirty="0"/>
              <a:t>We also saw the clock performance was much worse at 30kHz than the linear regulator.</a:t>
            </a:r>
          </a:p>
        </p:txBody>
      </p:sp>
      <p:sp>
        <p:nvSpPr>
          <p:cNvPr id="10" name="TextBox 9">
            <a:extLst>
              <a:ext uri="{FF2B5EF4-FFF2-40B4-BE49-F238E27FC236}">
                <a16:creationId xmlns:a16="http://schemas.microsoft.com/office/drawing/2014/main" id="{5897EE4A-D733-4CE0-8269-DA4836EC2189}"/>
              </a:ext>
            </a:extLst>
          </p:cNvPr>
          <p:cNvSpPr txBox="1"/>
          <p:nvPr/>
        </p:nvSpPr>
        <p:spPr>
          <a:xfrm>
            <a:off x="1981200" y="5410200"/>
            <a:ext cx="1350050" cy="584775"/>
          </a:xfrm>
          <a:prstGeom prst="rect">
            <a:avLst/>
          </a:prstGeom>
          <a:noFill/>
        </p:spPr>
        <p:txBody>
          <a:bodyPr wrap="none" rtlCol="0">
            <a:spAutoFit/>
          </a:bodyPr>
          <a:lstStyle/>
          <a:p>
            <a:pPr algn="ctr"/>
            <a:r>
              <a:rPr lang="en-US" sz="3200" dirty="0">
                <a:solidFill>
                  <a:srgbClr val="FF0000"/>
                </a:solidFill>
              </a:rPr>
              <a:t>WHY?</a:t>
            </a:r>
          </a:p>
        </p:txBody>
      </p:sp>
    </p:spTree>
    <p:extLst>
      <p:ext uri="{BB962C8B-B14F-4D97-AF65-F5344CB8AC3E}">
        <p14:creationId xmlns:p14="http://schemas.microsoft.com/office/powerpoint/2010/main" val="3734751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A12A-E758-4C74-AD89-655A3B9628CD}"/>
              </a:ext>
            </a:extLst>
          </p:cNvPr>
          <p:cNvSpPr>
            <a:spLocks noGrp="1"/>
          </p:cNvSpPr>
          <p:nvPr>
            <p:ph type="title"/>
          </p:nvPr>
        </p:nvSpPr>
        <p:spPr/>
        <p:txBody>
          <a:bodyPr/>
          <a:lstStyle/>
          <a:p>
            <a:r>
              <a:rPr lang="en-US" dirty="0"/>
              <a:t>Why The Low Frequency Noise?</a:t>
            </a:r>
          </a:p>
        </p:txBody>
      </p:sp>
      <p:pic>
        <p:nvPicPr>
          <p:cNvPr id="5" name="Picture 4">
            <a:extLst>
              <a:ext uri="{FF2B5EF4-FFF2-40B4-BE49-F238E27FC236}">
                <a16:creationId xmlns:a16="http://schemas.microsoft.com/office/drawing/2014/main" id="{755B2AFB-5F02-4F94-9D27-C02B1E2C7C41}"/>
              </a:ext>
            </a:extLst>
          </p:cNvPr>
          <p:cNvPicPr>
            <a:picLocks noChangeAspect="1"/>
          </p:cNvPicPr>
          <p:nvPr/>
        </p:nvPicPr>
        <p:blipFill rotWithShape="1">
          <a:blip r:embed="rId3"/>
          <a:srcRect l="13187" r="12088"/>
          <a:stretch/>
        </p:blipFill>
        <p:spPr>
          <a:xfrm>
            <a:off x="5676900" y="2728912"/>
            <a:ext cx="5181600" cy="3900488"/>
          </a:xfrm>
          <a:prstGeom prst="rect">
            <a:avLst/>
          </a:prstGeom>
          <a:ln w="12700">
            <a:solidFill>
              <a:schemeClr val="tx1">
                <a:lumMod val="50000"/>
                <a:lumOff val="50000"/>
              </a:schemeClr>
            </a:solidFill>
          </a:ln>
        </p:spPr>
      </p:pic>
      <p:sp>
        <p:nvSpPr>
          <p:cNvPr id="8" name="TextBox 7">
            <a:extLst>
              <a:ext uri="{FF2B5EF4-FFF2-40B4-BE49-F238E27FC236}">
                <a16:creationId xmlns:a16="http://schemas.microsoft.com/office/drawing/2014/main" id="{A77F2248-D1FE-48D2-A078-3EB79E3A7CEC}"/>
              </a:ext>
            </a:extLst>
          </p:cNvPr>
          <p:cNvSpPr txBox="1"/>
          <p:nvPr/>
        </p:nvSpPr>
        <p:spPr>
          <a:xfrm>
            <a:off x="5676900" y="1944469"/>
            <a:ext cx="5181599" cy="646331"/>
          </a:xfrm>
          <a:prstGeom prst="rect">
            <a:avLst/>
          </a:prstGeom>
          <a:solidFill>
            <a:schemeClr val="bg1"/>
          </a:solidFill>
          <a:ln w="12700">
            <a:solidFill>
              <a:schemeClr val="tx1"/>
            </a:solidFill>
          </a:ln>
        </p:spPr>
        <p:txBody>
          <a:bodyPr wrap="square" rtlCol="0">
            <a:spAutoFit/>
          </a:bodyPr>
          <a:lstStyle/>
          <a:p>
            <a:r>
              <a:rPr lang="en-US" dirty="0"/>
              <a:t>This is in very good agreement with the signal source analyzer noise density measurement</a:t>
            </a:r>
          </a:p>
        </p:txBody>
      </p:sp>
      <p:pic>
        <p:nvPicPr>
          <p:cNvPr id="14" name="Picture 13">
            <a:extLst>
              <a:ext uri="{FF2B5EF4-FFF2-40B4-BE49-F238E27FC236}">
                <a16:creationId xmlns:a16="http://schemas.microsoft.com/office/drawing/2014/main" id="{0B2D598E-4A7C-4006-826A-FD7BFBF788F8}"/>
              </a:ext>
            </a:extLst>
          </p:cNvPr>
          <p:cNvPicPr>
            <a:picLocks noChangeAspect="1"/>
          </p:cNvPicPr>
          <p:nvPr/>
        </p:nvPicPr>
        <p:blipFill rotWithShape="1">
          <a:blip r:embed="rId4"/>
          <a:srcRect t="3508" b="2757"/>
          <a:stretch/>
        </p:blipFill>
        <p:spPr>
          <a:xfrm>
            <a:off x="1295400" y="1944469"/>
            <a:ext cx="3657600" cy="2590800"/>
          </a:xfrm>
          <a:prstGeom prst="rect">
            <a:avLst/>
          </a:prstGeom>
          <a:ln w="12700">
            <a:solidFill>
              <a:schemeClr val="tx1">
                <a:lumMod val="50000"/>
                <a:lumOff val="50000"/>
              </a:schemeClr>
            </a:solidFill>
          </a:ln>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8FF4ABF-35BC-4431-B667-305E10D4770D}"/>
                  </a:ext>
                </a:extLst>
              </p:cNvPr>
              <p:cNvSpPr/>
              <p:nvPr/>
            </p:nvSpPr>
            <p:spPr>
              <a:xfrm>
                <a:off x="1143000" y="4821382"/>
                <a:ext cx="21607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32</m:t>
                      </m:r>
                      <m:r>
                        <a:rPr lang="en-US" i="1">
                          <a:latin typeface="Cambria Math" panose="02040503050406030204" pitchFamily="18" charset="0"/>
                        </a:rPr>
                        <m:t>𝑑𝐵𝑢𝑉</m:t>
                      </m:r>
                      <m:r>
                        <a:rPr lang="en-US" i="1">
                          <a:latin typeface="Cambria Math" panose="02040503050406030204" pitchFamily="18" charset="0"/>
                          <a:ea typeface="Cambria Math" panose="02040503050406030204" pitchFamily="18" charset="0"/>
                        </a:rPr>
                        <m:t>=40</m:t>
                      </m:r>
                      <m:r>
                        <a:rPr lang="en-US" i="1">
                          <a:latin typeface="Cambria Math" panose="02040503050406030204" pitchFamily="18" charset="0"/>
                          <a:ea typeface="Cambria Math" panose="02040503050406030204" pitchFamily="18" charset="0"/>
                        </a:rPr>
                        <m:t>𝑢𝑉𝑝𝑘</m:t>
                      </m:r>
                    </m:oMath>
                  </m:oMathPara>
                </a14:m>
                <a:endParaRPr lang="en-US" dirty="0"/>
              </a:p>
            </p:txBody>
          </p:sp>
        </mc:Choice>
        <mc:Fallback xmlns="">
          <p:sp>
            <p:nvSpPr>
              <p:cNvPr id="15" name="Rectangle 14">
                <a:extLst>
                  <a:ext uri="{FF2B5EF4-FFF2-40B4-BE49-F238E27FC236}">
                    <a16:creationId xmlns:a16="http://schemas.microsoft.com/office/drawing/2014/main" id="{18FF4ABF-35BC-4431-B667-305E10D4770D}"/>
                  </a:ext>
                </a:extLst>
              </p:cNvPr>
              <p:cNvSpPr>
                <a:spLocks noRot="1" noChangeAspect="1" noMove="1" noResize="1" noEditPoints="1" noAdjustHandles="1" noChangeArrowheads="1" noChangeShapeType="1" noTextEdit="1"/>
              </p:cNvSpPr>
              <p:nvPr/>
            </p:nvSpPr>
            <p:spPr>
              <a:xfrm>
                <a:off x="1143000" y="4821382"/>
                <a:ext cx="2160784" cy="369332"/>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3A39FB5-CBF3-4560-9B2C-6DBF2130FCF5}"/>
                  </a:ext>
                </a:extLst>
              </p:cNvPr>
              <p:cNvSpPr/>
              <p:nvPr/>
            </p:nvSpPr>
            <p:spPr>
              <a:xfrm>
                <a:off x="1143000" y="5282112"/>
                <a:ext cx="3881640"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40</m:t>
                      </m:r>
                      <m:r>
                        <a:rPr lang="en-US" i="1" smtClean="0">
                          <a:latin typeface="Cambria Math" panose="02040503050406030204" pitchFamily="18" charset="0"/>
                        </a:rPr>
                        <m:t>𝑢𝑉𝑝𝑘</m:t>
                      </m:r>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𝐻𝑧</m:t>
                              </m:r>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𝑘𝐻𝑧</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𝑅𝐵𝑊</m:t>
                              </m:r>
                              <m:r>
                                <a:rPr lang="en-US" i="1">
                                  <a:latin typeface="Cambria Math" panose="02040503050406030204" pitchFamily="18" charset="0"/>
                                  <a:ea typeface="Cambria Math" panose="02040503050406030204" pitchFamily="18" charset="0"/>
                                </a:rPr>
                                <m:t>)</m:t>
                              </m:r>
                            </m:den>
                          </m:f>
                        </m:e>
                      </m:rad>
                      <m:r>
                        <a:rPr lang="en-US" i="1" smtClean="0">
                          <a:latin typeface="Cambria Math" panose="02040503050406030204" pitchFamily="18" charset="0"/>
                          <a:ea typeface="Cambria Math" panose="02040503050406030204" pitchFamily="18" charset="0"/>
                        </a:rPr>
                        <m:t>≅</m:t>
                      </m:r>
                      <m:f>
                        <m:fPr>
                          <m:type m:val="skw"/>
                          <m:ctrlPr>
                            <a:rPr lang="en-US"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𝑢𝑉</m:t>
                          </m:r>
                        </m:num>
                        <m:den>
                          <m:rad>
                            <m:radPr>
                              <m:degHide m:val="on"/>
                              <m:ctrlPr>
                                <a:rPr lang="en-US"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𝐻𝑧</m:t>
                              </m:r>
                            </m:e>
                          </m:rad>
                        </m:den>
                      </m:f>
                    </m:oMath>
                  </m:oMathPara>
                </a14:m>
                <a:endParaRPr lang="en-US" dirty="0"/>
              </a:p>
            </p:txBody>
          </p:sp>
        </mc:Choice>
        <mc:Fallback xmlns="">
          <p:sp>
            <p:nvSpPr>
              <p:cNvPr id="16" name="Rectangle 15">
                <a:extLst>
                  <a:ext uri="{FF2B5EF4-FFF2-40B4-BE49-F238E27FC236}">
                    <a16:creationId xmlns:a16="http://schemas.microsoft.com/office/drawing/2014/main" id="{B3A39FB5-CBF3-4560-9B2C-6DBF2130FCF5}"/>
                  </a:ext>
                </a:extLst>
              </p:cNvPr>
              <p:cNvSpPr>
                <a:spLocks noRot="1" noChangeAspect="1" noMove="1" noResize="1" noEditPoints="1" noAdjustHandles="1" noChangeArrowheads="1" noChangeShapeType="1" noTextEdit="1"/>
              </p:cNvSpPr>
              <p:nvPr/>
            </p:nvSpPr>
            <p:spPr>
              <a:xfrm>
                <a:off x="1143000" y="5282112"/>
                <a:ext cx="3881640" cy="910699"/>
              </a:xfrm>
              <a:prstGeom prst="rect">
                <a:avLst/>
              </a:prstGeom>
              <a:blipFill>
                <a:blip r:embed="rId6"/>
                <a:stretch>
                  <a:fillRect t="-26027" b="-6575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38CF13F4-B8E9-4A3C-AFD8-027AC05816E6}"/>
              </a:ext>
            </a:extLst>
          </p:cNvPr>
          <p:cNvSpPr txBox="1"/>
          <p:nvPr/>
        </p:nvSpPr>
        <p:spPr>
          <a:xfrm>
            <a:off x="3465110" y="3352800"/>
            <a:ext cx="1146981" cy="369332"/>
          </a:xfrm>
          <a:prstGeom prst="rect">
            <a:avLst/>
          </a:prstGeom>
          <a:solidFill>
            <a:schemeClr val="bg1"/>
          </a:solidFill>
          <a:ln w="19050">
            <a:solidFill>
              <a:srgbClr val="F064FD"/>
            </a:solidFill>
          </a:ln>
        </p:spPr>
        <p:txBody>
          <a:bodyPr wrap="none" rtlCol="0">
            <a:spAutoFit/>
          </a:bodyPr>
          <a:lstStyle/>
          <a:p>
            <a:r>
              <a:rPr lang="en-US" dirty="0">
                <a:solidFill>
                  <a:srgbClr val="F064FD"/>
                </a:solidFill>
              </a:rPr>
              <a:t>1kHz RBW</a:t>
            </a:r>
          </a:p>
        </p:txBody>
      </p:sp>
    </p:spTree>
    <p:extLst>
      <p:ext uri="{BB962C8B-B14F-4D97-AF65-F5344CB8AC3E}">
        <p14:creationId xmlns:p14="http://schemas.microsoft.com/office/powerpoint/2010/main" val="395356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E3CE-92CF-4FBB-845B-4AA14F2502A0}"/>
              </a:ext>
            </a:extLst>
          </p:cNvPr>
          <p:cNvSpPr>
            <a:spLocks noGrp="1"/>
          </p:cNvSpPr>
          <p:nvPr>
            <p:ph type="title"/>
          </p:nvPr>
        </p:nvSpPr>
        <p:spPr/>
        <p:txBody>
          <a:bodyPr/>
          <a:lstStyle/>
          <a:p>
            <a:r>
              <a:rPr lang="en-US" dirty="0"/>
              <a:t>About Ferrite Beads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C0EC1A1-3BD2-43F4-8C0F-77186B97B809}"/>
                  </a:ext>
                </a:extLst>
              </p:cNvPr>
              <p:cNvSpPr/>
              <p:nvPr/>
            </p:nvSpPr>
            <p:spPr>
              <a:xfrm>
                <a:off x="2122859" y="2096541"/>
                <a:ext cx="175894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𝐿</m:t>
                          </m:r>
                        </m:e>
                        <m:sub>
                          <m:r>
                            <a:rPr lang="en-US" sz="2000" i="1">
                              <a:solidFill>
                                <a:srgbClr val="FF0000"/>
                              </a:solidFill>
                              <a:latin typeface="Cambria Math" panose="02040503050406030204" pitchFamily="18" charset="0"/>
                            </a:rPr>
                            <m:t>𝑚𝑎𝑥</m:t>
                          </m:r>
                        </m:sub>
                      </m:sSub>
                      <m:r>
                        <a:rPr lang="en-US" sz="2000">
                          <a:solidFill>
                            <a:srgbClr val="FF0000"/>
                          </a:solidFill>
                          <a:latin typeface="Cambria Math" panose="02040503050406030204" pitchFamily="18" charset="0"/>
                        </a:rPr>
                        <m:t>=</m:t>
                      </m:r>
                      <m:r>
                        <m:rPr>
                          <m:sty m:val="p"/>
                        </m:rPr>
                        <a:rPr lang="en-US" sz="2000" b="0" i="0" smtClean="0">
                          <a:solidFill>
                            <a:srgbClr val="FF0000"/>
                          </a:solidFill>
                          <a:latin typeface="Cambria Math" panose="02040503050406030204" pitchFamily="18" charset="0"/>
                        </a:rPr>
                        <m:t>C</m:t>
                      </m:r>
                      <m:r>
                        <a:rPr lang="en-US" sz="2000">
                          <a:solidFill>
                            <a:srgbClr val="FF0000"/>
                          </a:solidFill>
                          <a:latin typeface="Cambria Math" panose="02040503050406030204" pitchFamily="18" charset="0"/>
                        </a:rPr>
                        <m:t>∙</m:t>
                      </m:r>
                      <m:sSup>
                        <m:sSupPr>
                          <m:ctrlPr>
                            <a:rPr lang="en-US" sz="2000" i="1">
                              <a:solidFill>
                                <a:srgbClr val="FF0000"/>
                              </a:solidFill>
                              <a:latin typeface="Cambria Math" panose="02040503050406030204" pitchFamily="18" charset="0"/>
                            </a:rPr>
                          </m:ctrlPr>
                        </m:sSupPr>
                        <m:e>
                          <m:r>
                            <a:rPr lang="en-US" sz="2000" i="1">
                              <a:solidFill>
                                <a:srgbClr val="FF0000"/>
                              </a:solidFill>
                              <a:latin typeface="Cambria Math" panose="02040503050406030204" pitchFamily="18" charset="0"/>
                            </a:rPr>
                            <m:t>𝑅</m:t>
                          </m:r>
                        </m:e>
                        <m:sup>
                          <m:r>
                            <a:rPr lang="en-US" sz="2000">
                              <a:solidFill>
                                <a:srgbClr val="FF0000"/>
                              </a:solidFill>
                              <a:latin typeface="Cambria Math" panose="02040503050406030204" pitchFamily="18" charset="0"/>
                            </a:rPr>
                            <m:t>2</m:t>
                          </m:r>
                        </m:sup>
                      </m:sSup>
                    </m:oMath>
                  </m:oMathPara>
                </a14:m>
                <a:endParaRPr lang="en-US" sz="2000" dirty="0">
                  <a:solidFill>
                    <a:srgbClr val="FF0000"/>
                  </a:solidFill>
                </a:endParaRPr>
              </a:p>
            </p:txBody>
          </p:sp>
        </mc:Choice>
        <mc:Fallback xmlns="">
          <p:sp>
            <p:nvSpPr>
              <p:cNvPr id="4" name="Rectangle 3">
                <a:extLst>
                  <a:ext uri="{FF2B5EF4-FFF2-40B4-BE49-F238E27FC236}">
                    <a16:creationId xmlns:a16="http://schemas.microsoft.com/office/drawing/2014/main" id="{3C0EC1A1-3BD2-43F4-8C0F-77186B97B809}"/>
                  </a:ext>
                </a:extLst>
              </p:cNvPr>
              <p:cNvSpPr>
                <a:spLocks noRot="1" noChangeAspect="1" noMove="1" noResize="1" noEditPoints="1" noAdjustHandles="1" noChangeArrowheads="1" noChangeShapeType="1" noTextEdit="1"/>
              </p:cNvSpPr>
              <p:nvPr/>
            </p:nvSpPr>
            <p:spPr>
              <a:xfrm>
                <a:off x="2122859" y="2096541"/>
                <a:ext cx="1758943" cy="4001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DBF2C60-3E84-4175-B0BE-127949C18135}"/>
                  </a:ext>
                </a:extLst>
              </p:cNvPr>
              <p:cNvSpPr/>
              <p:nvPr/>
            </p:nvSpPr>
            <p:spPr>
              <a:xfrm>
                <a:off x="7099185" y="2096541"/>
                <a:ext cx="3373552"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m:t>
                      </m:r>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100</m:t>
                          </m:r>
                          <m:r>
                            <a:rPr lang="en-US" i="1">
                              <a:latin typeface="Cambria Math" panose="02040503050406030204" pitchFamily="18" charset="0"/>
                            </a:rPr>
                            <m:t>𝑚𝑉</m:t>
                          </m:r>
                        </m:num>
                        <m:den>
                          <m:r>
                            <a:rPr lang="en-US" i="1">
                              <a:latin typeface="Cambria Math" panose="02040503050406030204" pitchFamily="18" charset="0"/>
                            </a:rPr>
                            <m:t>𝐼𝑑𝑐</m:t>
                          </m:r>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100</m:t>
                          </m:r>
                          <m:r>
                            <a:rPr lang="en-US" i="1">
                              <a:latin typeface="Cambria Math" panose="02040503050406030204" pitchFamily="18" charset="0"/>
                            </a:rPr>
                            <m:t>𝑚𝑉</m:t>
                          </m:r>
                        </m:num>
                        <m:den>
                          <m:r>
                            <a:rPr lang="en-US">
                              <a:latin typeface="Cambria Math" panose="02040503050406030204" pitchFamily="18" charset="0"/>
                            </a:rPr>
                            <m:t>39</m:t>
                          </m:r>
                          <m:r>
                            <a:rPr lang="en-US" i="1">
                              <a:latin typeface="Cambria Math" panose="02040503050406030204" pitchFamily="18" charset="0"/>
                            </a:rPr>
                            <m:t>𝑚𝐴</m:t>
                          </m:r>
                        </m:den>
                      </m:f>
                      <m:r>
                        <a:rPr lang="en-US">
                          <a:latin typeface="Cambria Math" panose="02040503050406030204" pitchFamily="18" charset="0"/>
                        </a:rPr>
                        <m:t>=2.6</m:t>
                      </m:r>
                      <m:r>
                        <a:rPr lang="en-US" i="1">
                          <a:latin typeface="Cambria Math" panose="02040503050406030204" pitchFamily="18" charset="0"/>
                        </a:rPr>
                        <m:t>𝑂</m:t>
                      </m:r>
                      <m:r>
                        <a:rPr lang="en-US">
                          <a:latin typeface="Cambria Math" panose="02040503050406030204" pitchFamily="18" charset="0"/>
                        </a:rPr>
                        <m:t>Ω</m:t>
                      </m:r>
                    </m:oMath>
                  </m:oMathPara>
                </a14:m>
                <a:endParaRPr lang="en-US" dirty="0"/>
              </a:p>
            </p:txBody>
          </p:sp>
        </mc:Choice>
        <mc:Fallback xmlns="">
          <p:sp>
            <p:nvSpPr>
              <p:cNvPr id="5" name="Rectangle 4">
                <a:extLst>
                  <a:ext uri="{FF2B5EF4-FFF2-40B4-BE49-F238E27FC236}">
                    <a16:creationId xmlns:a16="http://schemas.microsoft.com/office/drawing/2014/main" id="{0DBF2C60-3E84-4175-B0BE-127949C18135}"/>
                  </a:ext>
                </a:extLst>
              </p:cNvPr>
              <p:cNvSpPr>
                <a:spLocks noRot="1" noChangeAspect="1" noMove="1" noResize="1" noEditPoints="1" noAdjustHandles="1" noChangeArrowheads="1" noChangeShapeType="1" noTextEdit="1"/>
              </p:cNvSpPr>
              <p:nvPr/>
            </p:nvSpPr>
            <p:spPr>
              <a:xfrm>
                <a:off x="7099185" y="2096541"/>
                <a:ext cx="3373552" cy="612796"/>
              </a:xfrm>
              <a:prstGeom prst="rect">
                <a:avLst/>
              </a:prstGeom>
              <a:blipFill>
                <a:blip r:embed="rId4"/>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A5514D2-CCC8-4118-A35B-C15BDCC6EB0A}"/>
                  </a:ext>
                </a:extLst>
              </p:cNvPr>
              <p:cNvSpPr/>
              <p:nvPr/>
            </p:nvSpPr>
            <p:spPr>
              <a:xfrm>
                <a:off x="1026661" y="4073673"/>
                <a:ext cx="3951338"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𝐸𝑆𝑅</m:t>
                          </m:r>
                        </m:e>
                        <m:sub>
                          <m:r>
                            <a:rPr lang="en-US" i="1">
                              <a:latin typeface="Cambria Math" panose="02040503050406030204" pitchFamily="18" charset="0"/>
                            </a:rPr>
                            <m:t>𝑚𝑎𝑥</m:t>
                          </m:r>
                        </m:sub>
                      </m:sSub>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0.707∙</m:t>
                          </m:r>
                          <m:r>
                            <a:rPr lang="en-US" i="1">
                              <a:latin typeface="Cambria Math" panose="02040503050406030204" pitchFamily="18" charset="0"/>
                            </a:rPr>
                            <m:t>𝑅</m:t>
                          </m:r>
                        </m:num>
                        <m:den>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a:latin typeface="Cambria Math" panose="02040503050406030204" pitchFamily="18" charset="0"/>
                                </a:rPr>
                                <m:t>0.115∙</m:t>
                              </m:r>
                              <m:r>
                                <a:rPr lang="en-US" i="1">
                                  <a:latin typeface="Cambria Math" panose="02040503050406030204" pitchFamily="18" charset="0"/>
                                </a:rPr>
                                <m:t>𝑑𝐵𝑚𝑎𝑥</m:t>
                              </m:r>
                            </m:sup>
                          </m:sSup>
                          <m:r>
                            <a:rPr lang="en-US">
                              <a:latin typeface="Cambria Math" panose="02040503050406030204" pitchFamily="18" charset="0"/>
                            </a:rPr>
                            <m:t>−1</m:t>
                          </m:r>
                        </m:den>
                      </m:f>
                      <m:r>
                        <a:rPr lang="en-US">
                          <a:latin typeface="Cambria Math" panose="02040503050406030204" pitchFamily="18" charset="0"/>
                        </a:rPr>
                        <m:t>=0.423</m:t>
                      </m:r>
                      <m:r>
                        <m:rPr>
                          <m:sty m:val="p"/>
                        </m:rPr>
                        <a:rPr lang="en-US">
                          <a:latin typeface="Cambria Math" panose="02040503050406030204" pitchFamily="18" charset="0"/>
                        </a:rPr>
                        <m:t>Ω</m:t>
                      </m:r>
                    </m:oMath>
                  </m:oMathPara>
                </a14:m>
                <a:endParaRPr lang="en-US" dirty="0"/>
              </a:p>
            </p:txBody>
          </p:sp>
        </mc:Choice>
        <mc:Fallback xmlns="">
          <p:sp>
            <p:nvSpPr>
              <p:cNvPr id="6" name="Rectangle 5">
                <a:extLst>
                  <a:ext uri="{FF2B5EF4-FFF2-40B4-BE49-F238E27FC236}">
                    <a16:creationId xmlns:a16="http://schemas.microsoft.com/office/drawing/2014/main" id="{1A5514D2-CCC8-4118-A35B-C15BDCC6EB0A}"/>
                  </a:ext>
                </a:extLst>
              </p:cNvPr>
              <p:cNvSpPr>
                <a:spLocks noRot="1" noChangeAspect="1" noMove="1" noResize="1" noEditPoints="1" noAdjustHandles="1" noChangeArrowheads="1" noChangeShapeType="1" noTextEdit="1"/>
              </p:cNvSpPr>
              <p:nvPr/>
            </p:nvSpPr>
            <p:spPr>
              <a:xfrm>
                <a:off x="1026661" y="4073673"/>
                <a:ext cx="3951338" cy="612732"/>
              </a:xfrm>
              <a:prstGeom prst="rect">
                <a:avLst/>
              </a:prstGeom>
              <a:blipFill>
                <a:blip r:embed="rId5"/>
                <a:stretch>
                  <a:fillRect b="-204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49BCC80-8A86-4531-9F3A-0F97E25191F7}"/>
              </a:ext>
            </a:extLst>
          </p:cNvPr>
          <p:cNvSpPr txBox="1"/>
          <p:nvPr/>
        </p:nvSpPr>
        <p:spPr>
          <a:xfrm>
            <a:off x="876300" y="2808108"/>
            <a:ext cx="4252061" cy="923330"/>
          </a:xfrm>
          <a:prstGeom prst="rect">
            <a:avLst/>
          </a:prstGeom>
          <a:noFill/>
        </p:spPr>
        <p:txBody>
          <a:bodyPr wrap="none" rtlCol="0">
            <a:spAutoFit/>
          </a:bodyPr>
          <a:lstStyle/>
          <a:p>
            <a:r>
              <a:rPr lang="en-US" dirty="0"/>
              <a:t>If R approaches zero </a:t>
            </a:r>
          </a:p>
          <a:p>
            <a:endParaRPr lang="en-US" dirty="0"/>
          </a:p>
          <a:p>
            <a:r>
              <a:rPr lang="en-US" dirty="0"/>
              <a:t>	then </a:t>
            </a:r>
            <a:r>
              <a:rPr lang="en-US" dirty="0">
                <a:solidFill>
                  <a:srgbClr val="FF0000"/>
                </a:solidFill>
              </a:rPr>
              <a:t>NO INDUCTANCE ALLOWED</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04D7643-3A9C-4D18-A070-F0C2F2E491DF}"/>
                  </a:ext>
                </a:extLst>
              </p:cNvPr>
              <p:cNvSpPr/>
              <p:nvPr/>
            </p:nvSpPr>
            <p:spPr>
              <a:xfrm>
                <a:off x="1253358" y="5028639"/>
                <a:ext cx="3497945"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𝐸𝑆𝑅</m:t>
                          </m:r>
                        </m:e>
                        <m:sub>
                          <m:r>
                            <a:rPr lang="en-US" i="1">
                              <a:latin typeface="Cambria Math" panose="02040503050406030204" pitchFamily="18" charset="0"/>
                            </a:rPr>
                            <m:t>𝑚</m:t>
                          </m:r>
                          <m:r>
                            <a:rPr lang="en-US" b="0" i="1" smtClean="0">
                              <a:latin typeface="Cambria Math" panose="02040503050406030204" pitchFamily="18" charset="0"/>
                            </a:rPr>
                            <m:t>𝑖𝑛</m:t>
                          </m:r>
                        </m:sub>
                      </m:sSub>
                      <m:r>
                        <a:rPr lang="en-US">
                          <a:latin typeface="Cambria Math" panose="02040503050406030204" pitchFamily="18" charset="0"/>
                        </a:rPr>
                        <m:t>=</m:t>
                      </m:r>
                      <m:rad>
                        <m:radPr>
                          <m:degHide m:val="on"/>
                          <m:ctrlPr>
                            <a:rPr lang="en-US" i="1" smtClean="0">
                              <a:latin typeface="Cambria Math" panose="02040503050406030204" pitchFamily="18" charset="0"/>
                            </a:rPr>
                          </m:ctrlPr>
                        </m:radPr>
                        <m:deg/>
                        <m:e>
                          <m:f>
                            <m:fPr>
                              <m:ctrlPr>
                                <a:rPr lang="en-US" i="1" smtClean="0">
                                  <a:latin typeface="Cambria Math" panose="02040503050406030204" pitchFamily="18" charset="0"/>
                                </a:rPr>
                              </m:ctrlPr>
                            </m:fPr>
                            <m:num>
                              <m:r>
                                <a:rPr lang="en-US" b="0" i="1" smtClean="0">
                                  <a:latin typeface="Cambria Math" panose="02040503050406030204" pitchFamily="18" charset="0"/>
                                </a:rPr>
                                <m:t>𝐿</m:t>
                              </m:r>
                            </m:num>
                            <m:den>
                              <m:r>
                                <a:rPr lang="en-US" b="0" i="1" smtClean="0">
                                  <a:latin typeface="Cambria Math" panose="02040503050406030204" pitchFamily="18" charset="0"/>
                                </a:rPr>
                                <m:t>𝐶</m:t>
                              </m:r>
                            </m:den>
                          </m:f>
                        </m:e>
                      </m:rad>
                      <m:r>
                        <a:rPr lang="en-US" b="0" i="1" smtClean="0">
                          <a:latin typeface="Cambria Math" panose="02040503050406030204" pitchFamily="18" charset="0"/>
                        </a:rPr>
                        <m:t>−</m:t>
                      </m:r>
                      <m:r>
                        <a:rPr lang="en-US" b="0" i="1" smtClean="0">
                          <a:latin typeface="Cambria Math" panose="02040503050406030204" pitchFamily="18" charset="0"/>
                        </a:rPr>
                        <m:t>𝑅</m:t>
                      </m:r>
                      <m:r>
                        <a:rPr lang="en-US" b="0" i="0" smtClean="0">
                          <a:latin typeface="Cambria Math" panose="02040503050406030204" pitchFamily="18" charset="0"/>
                        </a:rPr>
                        <m:t> </m:t>
                      </m:r>
                      <m:r>
                        <m:rPr>
                          <m:sty m:val="p"/>
                        </m:rPr>
                        <a:rPr lang="en-US" b="0" i="0" smtClean="0">
                          <a:latin typeface="Cambria Math" panose="02040503050406030204" pitchFamily="18" charset="0"/>
                        </a:rPr>
                        <m:t>for</m:t>
                      </m:r>
                      <m:r>
                        <a:rPr lang="en-US" b="0" i="0" smtClean="0">
                          <a:latin typeface="Cambria Math" panose="02040503050406030204" pitchFamily="18" charset="0"/>
                        </a:rPr>
                        <m:t> </m:t>
                      </m:r>
                      <m:r>
                        <m:rPr>
                          <m:sty m:val="p"/>
                        </m:rPr>
                        <a:rPr lang="en-US" b="0" i="0" smtClean="0">
                          <a:latin typeface="Cambria Math" panose="02040503050406030204" pitchFamily="18" charset="0"/>
                        </a:rPr>
                        <m:t>values</m:t>
                      </m:r>
                      <m:r>
                        <a:rPr lang="en-US" b="0" i="0" smtClean="0">
                          <a:latin typeface="Cambria Math" panose="02040503050406030204" pitchFamily="18" charset="0"/>
                        </a:rPr>
                        <m:t>&gt;0</m:t>
                      </m:r>
                    </m:oMath>
                  </m:oMathPara>
                </a14:m>
                <a:endParaRPr lang="en-US" dirty="0"/>
              </a:p>
            </p:txBody>
          </p:sp>
        </mc:Choice>
        <mc:Fallback xmlns="">
          <p:sp>
            <p:nvSpPr>
              <p:cNvPr id="9" name="Rectangle 8">
                <a:extLst>
                  <a:ext uri="{FF2B5EF4-FFF2-40B4-BE49-F238E27FC236}">
                    <a16:creationId xmlns:a16="http://schemas.microsoft.com/office/drawing/2014/main" id="{A04D7643-3A9C-4D18-A070-F0C2F2E491DF}"/>
                  </a:ext>
                </a:extLst>
              </p:cNvPr>
              <p:cNvSpPr>
                <a:spLocks noRot="1" noChangeAspect="1" noMove="1" noResize="1" noEditPoints="1" noAdjustHandles="1" noChangeArrowheads="1" noChangeShapeType="1" noTextEdit="1"/>
              </p:cNvSpPr>
              <p:nvPr/>
            </p:nvSpPr>
            <p:spPr>
              <a:xfrm>
                <a:off x="1253358" y="5028639"/>
                <a:ext cx="3497945" cy="910699"/>
              </a:xfrm>
              <a:prstGeom prst="rect">
                <a:avLst/>
              </a:prstGeom>
              <a:blipFill>
                <a:blip r:embed="rId6"/>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AC88500-4F2D-4671-B919-D60F4943E2AE}"/>
              </a:ext>
            </a:extLst>
          </p:cNvPr>
          <p:cNvPicPr>
            <a:picLocks noChangeAspect="1"/>
          </p:cNvPicPr>
          <p:nvPr/>
        </p:nvPicPr>
        <p:blipFill rotWithShape="1">
          <a:blip r:embed="rId7"/>
          <a:srcRect l="3282" t="10929" r="4395" b="3154"/>
          <a:stretch/>
        </p:blipFill>
        <p:spPr>
          <a:xfrm>
            <a:off x="6309461" y="2925471"/>
            <a:ext cx="4953000" cy="3018129"/>
          </a:xfrm>
          <a:prstGeom prst="rect">
            <a:avLst/>
          </a:prstGeom>
        </p:spPr>
      </p:pic>
    </p:spTree>
    <p:extLst>
      <p:ext uri="{BB962C8B-B14F-4D97-AF65-F5344CB8AC3E}">
        <p14:creationId xmlns:p14="http://schemas.microsoft.com/office/powerpoint/2010/main" val="2115441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B490CB-804D-4DB9-A6A7-FB7EAF70F65C}"/>
              </a:ext>
            </a:extLst>
          </p:cNvPr>
          <p:cNvPicPr>
            <a:picLocks noChangeAspect="1"/>
          </p:cNvPicPr>
          <p:nvPr/>
        </p:nvPicPr>
        <p:blipFill>
          <a:blip r:embed="rId3"/>
          <a:stretch>
            <a:fillRect/>
          </a:stretch>
        </p:blipFill>
        <p:spPr>
          <a:xfrm>
            <a:off x="5105400" y="1905000"/>
            <a:ext cx="6842181" cy="4586400"/>
          </a:xfrm>
          <a:prstGeom prst="rect">
            <a:avLst/>
          </a:prstGeom>
        </p:spPr>
      </p:pic>
      <p:sp>
        <p:nvSpPr>
          <p:cNvPr id="2" name="Title 1">
            <a:extLst>
              <a:ext uri="{FF2B5EF4-FFF2-40B4-BE49-F238E27FC236}">
                <a16:creationId xmlns:a16="http://schemas.microsoft.com/office/drawing/2014/main" id="{A3512DC7-6D37-4395-BD96-4111A47DD26F}"/>
              </a:ext>
            </a:extLst>
          </p:cNvPr>
          <p:cNvSpPr>
            <a:spLocks noGrp="1"/>
          </p:cNvSpPr>
          <p:nvPr>
            <p:ph type="title"/>
          </p:nvPr>
        </p:nvSpPr>
        <p:spPr/>
        <p:txBody>
          <a:bodyPr/>
          <a:lstStyle/>
          <a:p>
            <a:r>
              <a:rPr lang="en-US" dirty="0"/>
              <a:t>0.3, 1.3 and 2.3Ohm resistance</a:t>
            </a:r>
          </a:p>
        </p:txBody>
      </p:sp>
      <p:sp>
        <p:nvSpPr>
          <p:cNvPr id="4" name="TextBox 3">
            <a:extLst>
              <a:ext uri="{FF2B5EF4-FFF2-40B4-BE49-F238E27FC236}">
                <a16:creationId xmlns:a16="http://schemas.microsoft.com/office/drawing/2014/main" id="{D8EA2823-E7CD-4BA3-A4DB-7BC9F177B17E}"/>
              </a:ext>
            </a:extLst>
          </p:cNvPr>
          <p:cNvSpPr txBox="1"/>
          <p:nvPr/>
        </p:nvSpPr>
        <p:spPr>
          <a:xfrm>
            <a:off x="6422234" y="4724400"/>
            <a:ext cx="3124200" cy="646331"/>
          </a:xfrm>
          <a:prstGeom prst="rect">
            <a:avLst/>
          </a:prstGeom>
          <a:solidFill>
            <a:schemeClr val="bg1"/>
          </a:solidFill>
          <a:ln w="12700">
            <a:solidFill>
              <a:schemeClr val="tx1"/>
            </a:solidFill>
          </a:ln>
        </p:spPr>
        <p:txBody>
          <a:bodyPr wrap="square" rtlCol="0">
            <a:spAutoFit/>
          </a:bodyPr>
          <a:lstStyle/>
          <a:p>
            <a:r>
              <a:rPr lang="en-US" dirty="0"/>
              <a:t>Without the resistance</a:t>
            </a:r>
          </a:p>
          <a:p>
            <a:r>
              <a:rPr lang="en-US" dirty="0"/>
              <a:t>Significant peaking will occur</a:t>
            </a:r>
          </a:p>
        </p:txBody>
      </p:sp>
      <p:sp>
        <p:nvSpPr>
          <p:cNvPr id="5" name="TextBox 4">
            <a:extLst>
              <a:ext uri="{FF2B5EF4-FFF2-40B4-BE49-F238E27FC236}">
                <a16:creationId xmlns:a16="http://schemas.microsoft.com/office/drawing/2014/main" id="{524EC02F-0396-402B-94D9-2C6360F6A0BC}"/>
              </a:ext>
            </a:extLst>
          </p:cNvPr>
          <p:cNvSpPr txBox="1"/>
          <p:nvPr/>
        </p:nvSpPr>
        <p:spPr>
          <a:xfrm>
            <a:off x="609600" y="1920240"/>
            <a:ext cx="4267200" cy="3785652"/>
          </a:xfrm>
          <a:prstGeom prst="rect">
            <a:avLst/>
          </a:prstGeom>
          <a:noFill/>
        </p:spPr>
        <p:txBody>
          <a:bodyPr wrap="square" rtlCol="0">
            <a:spAutoFit/>
          </a:bodyPr>
          <a:lstStyle/>
          <a:p>
            <a:r>
              <a:rPr lang="en-US" sz="2400" dirty="0"/>
              <a:t>Without sufficient damping a resonant peak exists.</a:t>
            </a:r>
          </a:p>
          <a:p>
            <a:endParaRPr lang="en-US" sz="2400" dirty="0"/>
          </a:p>
          <a:p>
            <a:r>
              <a:rPr lang="en-US" sz="2400" dirty="0"/>
              <a:t>Phase noise will be evident at the frequency of the peak.</a:t>
            </a:r>
          </a:p>
          <a:p>
            <a:endParaRPr lang="en-US" sz="2400" dirty="0"/>
          </a:p>
          <a:p>
            <a:r>
              <a:rPr lang="en-US" sz="2400" dirty="0"/>
              <a:t>In most cases there is no benefit to adding a series inductor.  If there is be sure to provide adequate damping.</a:t>
            </a:r>
          </a:p>
        </p:txBody>
      </p:sp>
    </p:spTree>
    <p:extLst>
      <p:ext uri="{BB962C8B-B14F-4D97-AF65-F5344CB8AC3E}">
        <p14:creationId xmlns:p14="http://schemas.microsoft.com/office/powerpoint/2010/main" val="2369726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076C4F-C3EC-4740-893C-1288230F299A}"/>
              </a:ext>
            </a:extLst>
          </p:cNvPr>
          <p:cNvSpPr/>
          <p:nvPr/>
        </p:nvSpPr>
        <p:spPr>
          <a:xfrm>
            <a:off x="609600" y="3962400"/>
            <a:ext cx="4114800" cy="923330"/>
          </a:xfrm>
          <a:prstGeom prst="rect">
            <a:avLst/>
          </a:prstGeom>
        </p:spPr>
        <p:txBody>
          <a:bodyPr wrap="square">
            <a:spAutoFit/>
          </a:bodyPr>
          <a:lstStyle/>
          <a:p>
            <a:r>
              <a:rPr lang="en-US" dirty="0"/>
              <a:t>Parallel damping is less effective than series damping, but reduces the DC voltage drop </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1EBF7F3-9303-4C57-B29E-C091F64F8CED}"/>
                  </a:ext>
                </a:extLst>
              </p:cNvPr>
              <p:cNvSpPr/>
              <p:nvPr/>
            </p:nvSpPr>
            <p:spPr>
              <a:xfrm>
                <a:off x="609600" y="5042505"/>
                <a:ext cx="1546321"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=4∙</m:t>
                      </m:r>
                      <m:r>
                        <a:rPr lang="en-US" b="0" i="1" smtClean="0">
                          <a:latin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2</m:t>
                          </m:r>
                        </m:sup>
                      </m:sSup>
                    </m:oMath>
                  </m:oMathPara>
                </a14:m>
                <a:endParaRPr lang="en-US" dirty="0"/>
              </a:p>
            </p:txBody>
          </p:sp>
        </mc:Choice>
        <mc:Fallback xmlns="">
          <p:sp>
            <p:nvSpPr>
              <p:cNvPr id="4" name="Rectangle 3">
                <a:extLst>
                  <a:ext uri="{FF2B5EF4-FFF2-40B4-BE49-F238E27FC236}">
                    <a16:creationId xmlns:a16="http://schemas.microsoft.com/office/drawing/2014/main" id="{41EBF7F3-9303-4C57-B29E-C091F64F8CED}"/>
                  </a:ext>
                </a:extLst>
              </p:cNvPr>
              <p:cNvSpPr>
                <a:spLocks noRot="1" noChangeAspect="1" noMove="1" noResize="1" noEditPoints="1" noAdjustHandles="1" noChangeArrowheads="1" noChangeShapeType="1" noTextEdit="1"/>
              </p:cNvSpPr>
              <p:nvPr/>
            </p:nvSpPr>
            <p:spPr>
              <a:xfrm>
                <a:off x="609600" y="5042505"/>
                <a:ext cx="1546321"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188FE78-7714-4F43-B258-DC62FB17042F}"/>
                  </a:ext>
                </a:extLst>
              </p:cNvPr>
              <p:cNvSpPr/>
              <p:nvPr/>
            </p:nvSpPr>
            <p:spPr>
              <a:xfrm>
                <a:off x="609600" y="5568612"/>
                <a:ext cx="3367845"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=4∙27</m:t>
                      </m:r>
                      <m:r>
                        <a:rPr lang="en-US" b="0" i="1" smtClean="0">
                          <a:latin typeface="Cambria Math" panose="02040503050406030204" pitchFamily="18" charset="0"/>
                        </a:rPr>
                        <m:t>𝑢𝐹</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2.6</m:t>
                          </m:r>
                          <m:r>
                            <m:rPr>
                              <m:sty m:val="p"/>
                            </m:rPr>
                            <a:rPr lang="el-GR" b="0" i="1" smtClean="0">
                              <a:latin typeface="Cambria Math" panose="02040503050406030204" pitchFamily="18" charset="0"/>
                              <a:ea typeface="Cambria Math" panose="02040503050406030204" pitchFamily="18" charset="0"/>
                            </a:rPr>
                            <m:t>Ω</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=720</m:t>
                      </m:r>
                      <m:r>
                        <a:rPr lang="en-US" b="0" i="1" smtClean="0">
                          <a:latin typeface="Cambria Math" panose="02040503050406030204" pitchFamily="18" charset="0"/>
                          <a:ea typeface="Cambria Math" panose="02040503050406030204" pitchFamily="18" charset="0"/>
                        </a:rPr>
                        <m:t>𝑢𝐻</m:t>
                      </m:r>
                    </m:oMath>
                  </m:oMathPara>
                </a14:m>
                <a:endParaRPr lang="en-US" dirty="0"/>
              </a:p>
            </p:txBody>
          </p:sp>
        </mc:Choice>
        <mc:Fallback xmlns="">
          <p:sp>
            <p:nvSpPr>
              <p:cNvPr id="5" name="Rectangle 4">
                <a:extLst>
                  <a:ext uri="{FF2B5EF4-FFF2-40B4-BE49-F238E27FC236}">
                    <a16:creationId xmlns:a16="http://schemas.microsoft.com/office/drawing/2014/main" id="{2188FE78-7714-4F43-B258-DC62FB17042F}"/>
                  </a:ext>
                </a:extLst>
              </p:cNvPr>
              <p:cNvSpPr>
                <a:spLocks noRot="1" noChangeAspect="1" noMove="1" noResize="1" noEditPoints="1" noAdjustHandles="1" noChangeArrowheads="1" noChangeShapeType="1" noTextEdit="1"/>
              </p:cNvSpPr>
              <p:nvPr/>
            </p:nvSpPr>
            <p:spPr>
              <a:xfrm>
                <a:off x="609600" y="5568612"/>
                <a:ext cx="3367845" cy="369332"/>
              </a:xfrm>
              <a:prstGeom prst="rect">
                <a:avLst/>
              </a:prstGeo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D00696F2-FB6D-4AE1-8986-DA03F0268955}"/>
              </a:ext>
            </a:extLst>
          </p:cNvPr>
          <p:cNvPicPr>
            <a:picLocks noChangeAspect="1"/>
          </p:cNvPicPr>
          <p:nvPr/>
        </p:nvPicPr>
        <p:blipFill rotWithShape="1">
          <a:blip r:embed="rId4"/>
          <a:srcRect l="3530" t="5446" r="4765" b="3080"/>
          <a:stretch/>
        </p:blipFill>
        <p:spPr>
          <a:xfrm>
            <a:off x="533400" y="1142999"/>
            <a:ext cx="4267200" cy="2667001"/>
          </a:xfrm>
          <a:prstGeom prst="rect">
            <a:avLst/>
          </a:prstGeom>
        </p:spPr>
      </p:pic>
      <p:pic>
        <p:nvPicPr>
          <p:cNvPr id="7" name="Picture 6">
            <a:extLst>
              <a:ext uri="{FF2B5EF4-FFF2-40B4-BE49-F238E27FC236}">
                <a16:creationId xmlns:a16="http://schemas.microsoft.com/office/drawing/2014/main" id="{72834709-59FA-4280-9441-2EA68244B649}"/>
              </a:ext>
            </a:extLst>
          </p:cNvPr>
          <p:cNvPicPr>
            <a:picLocks noChangeAspect="1"/>
          </p:cNvPicPr>
          <p:nvPr/>
        </p:nvPicPr>
        <p:blipFill>
          <a:blip r:embed="rId5"/>
          <a:stretch>
            <a:fillRect/>
          </a:stretch>
        </p:blipFill>
        <p:spPr>
          <a:xfrm>
            <a:off x="5112824" y="1828800"/>
            <a:ext cx="6850576" cy="4645200"/>
          </a:xfrm>
          <a:prstGeom prst="rect">
            <a:avLst/>
          </a:prstGeom>
        </p:spPr>
      </p:pic>
      <p:sp>
        <p:nvSpPr>
          <p:cNvPr id="8" name="TextBox 7">
            <a:extLst>
              <a:ext uri="{FF2B5EF4-FFF2-40B4-BE49-F238E27FC236}">
                <a16:creationId xmlns:a16="http://schemas.microsoft.com/office/drawing/2014/main" id="{97160723-712F-47D0-B898-00D56C27FC75}"/>
              </a:ext>
            </a:extLst>
          </p:cNvPr>
          <p:cNvSpPr txBox="1"/>
          <p:nvPr/>
        </p:nvSpPr>
        <p:spPr>
          <a:xfrm>
            <a:off x="5943601" y="1142999"/>
            <a:ext cx="5867400" cy="646331"/>
          </a:xfrm>
          <a:prstGeom prst="rect">
            <a:avLst/>
          </a:prstGeom>
          <a:solidFill>
            <a:schemeClr val="bg1"/>
          </a:solidFill>
          <a:ln w="12700">
            <a:solidFill>
              <a:schemeClr val="tx1"/>
            </a:solidFill>
          </a:ln>
        </p:spPr>
        <p:txBody>
          <a:bodyPr wrap="square" rtlCol="0">
            <a:spAutoFit/>
          </a:bodyPr>
          <a:lstStyle/>
          <a:p>
            <a:r>
              <a:rPr lang="en-US" dirty="0"/>
              <a:t>An parallel inductor solution is usually larger and much more costly than the resistor alone</a:t>
            </a:r>
          </a:p>
        </p:txBody>
      </p:sp>
    </p:spTree>
    <p:extLst>
      <p:ext uri="{BB962C8B-B14F-4D97-AF65-F5344CB8AC3E}">
        <p14:creationId xmlns:p14="http://schemas.microsoft.com/office/powerpoint/2010/main" val="2811361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38CD8-77E1-4F1E-B40F-88FA06CC9F6A}"/>
              </a:ext>
            </a:extLst>
          </p:cNvPr>
          <p:cNvSpPr>
            <a:spLocks noGrp="1"/>
          </p:cNvSpPr>
          <p:nvPr>
            <p:ph type="title"/>
          </p:nvPr>
        </p:nvSpPr>
        <p:spPr/>
        <p:txBody>
          <a:bodyPr/>
          <a:lstStyle/>
          <a:p>
            <a:r>
              <a:rPr lang="en-US" dirty="0"/>
              <a:t>“RF” Ultra-Low-Noise Options</a:t>
            </a:r>
          </a:p>
        </p:txBody>
      </p:sp>
      <p:pic>
        <p:nvPicPr>
          <p:cNvPr id="3" name="Picture 2">
            <a:extLst>
              <a:ext uri="{FF2B5EF4-FFF2-40B4-BE49-F238E27FC236}">
                <a16:creationId xmlns:a16="http://schemas.microsoft.com/office/drawing/2014/main" id="{8005CB6F-104D-4DAB-BBFF-23511C30DC63}"/>
              </a:ext>
            </a:extLst>
          </p:cNvPr>
          <p:cNvPicPr/>
          <p:nvPr/>
        </p:nvPicPr>
        <p:blipFill>
          <a:blip r:embed="rId3"/>
          <a:stretch>
            <a:fillRect/>
          </a:stretch>
        </p:blipFill>
        <p:spPr>
          <a:xfrm>
            <a:off x="6705600" y="1981200"/>
            <a:ext cx="4677756" cy="3970318"/>
          </a:xfrm>
          <a:prstGeom prst="rect">
            <a:avLst/>
          </a:prstGeom>
        </p:spPr>
      </p:pic>
      <p:sp>
        <p:nvSpPr>
          <p:cNvPr id="4" name="TextBox 3">
            <a:extLst>
              <a:ext uri="{FF2B5EF4-FFF2-40B4-BE49-F238E27FC236}">
                <a16:creationId xmlns:a16="http://schemas.microsoft.com/office/drawing/2014/main" id="{AEA1C687-7F18-4274-AC34-591D604AED8F}"/>
              </a:ext>
            </a:extLst>
          </p:cNvPr>
          <p:cNvSpPr txBox="1"/>
          <p:nvPr/>
        </p:nvSpPr>
        <p:spPr>
          <a:xfrm>
            <a:off x="609600" y="1920240"/>
            <a:ext cx="5562600" cy="3970318"/>
          </a:xfrm>
          <a:prstGeom prst="rect">
            <a:avLst/>
          </a:prstGeom>
          <a:noFill/>
        </p:spPr>
        <p:txBody>
          <a:bodyPr wrap="square" rtlCol="0">
            <a:spAutoFit/>
          </a:bodyPr>
          <a:lstStyle/>
          <a:p>
            <a:r>
              <a:rPr lang="en-US" dirty="0"/>
              <a:t>Ultra-low noise voltage regulators are available from several manufacturers.  </a:t>
            </a:r>
          </a:p>
          <a:p>
            <a:endParaRPr lang="en-US" dirty="0"/>
          </a:p>
          <a:p>
            <a:r>
              <a:rPr lang="en-US" dirty="0"/>
              <a:t>These regulators are typically much more expensive than typical voltage regulators and require a large number of capacitors to provide low noise performance.  </a:t>
            </a:r>
          </a:p>
          <a:p>
            <a:endParaRPr lang="en-US" dirty="0"/>
          </a:p>
          <a:p>
            <a:r>
              <a:rPr lang="en-US" dirty="0"/>
              <a:t>In most cases the simple R-C will be a much more cost effective solution.  </a:t>
            </a:r>
          </a:p>
          <a:p>
            <a:endParaRPr lang="en-US" dirty="0"/>
          </a:p>
          <a:p>
            <a:r>
              <a:rPr lang="en-US" dirty="0"/>
              <a:t>A special regulator like this may be helpful if the circuit is sensitive to very low frequency noise, but this isn’t often the case.</a:t>
            </a:r>
          </a:p>
        </p:txBody>
      </p:sp>
    </p:spTree>
    <p:extLst>
      <p:ext uri="{BB962C8B-B14F-4D97-AF65-F5344CB8AC3E}">
        <p14:creationId xmlns:p14="http://schemas.microsoft.com/office/powerpoint/2010/main" val="2881942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B0D9C-5F18-4A9F-B106-7F78F4AE8A56}"/>
              </a:ext>
            </a:extLst>
          </p:cNvPr>
          <p:cNvSpPr>
            <a:spLocks noGrp="1"/>
          </p:cNvSpPr>
          <p:nvPr>
            <p:ph type="title"/>
          </p:nvPr>
        </p:nvSpPr>
        <p:spPr/>
        <p:txBody>
          <a:bodyPr>
            <a:normAutofit fontScale="90000"/>
          </a:bodyPr>
          <a:lstStyle/>
          <a:p>
            <a:r>
              <a:rPr lang="en-US" dirty="0"/>
              <a:t>Powered by LT3042 Ultra-Low Noise Regulator</a:t>
            </a:r>
          </a:p>
        </p:txBody>
      </p:sp>
      <p:pic>
        <p:nvPicPr>
          <p:cNvPr id="4" name="Picture 3">
            <a:extLst>
              <a:ext uri="{FF2B5EF4-FFF2-40B4-BE49-F238E27FC236}">
                <a16:creationId xmlns:a16="http://schemas.microsoft.com/office/drawing/2014/main" id="{7EA49105-B723-4184-A207-BAF920806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870175"/>
            <a:ext cx="7239000" cy="4835425"/>
          </a:xfrm>
          <a:prstGeom prst="rect">
            <a:avLst/>
          </a:prstGeom>
          <a:ln w="12700">
            <a:solidFill>
              <a:schemeClr val="tx1">
                <a:lumMod val="50000"/>
                <a:lumOff val="50000"/>
              </a:schemeClr>
            </a:solidFill>
          </a:ln>
        </p:spPr>
      </p:pic>
      <p:sp>
        <p:nvSpPr>
          <p:cNvPr id="5" name="TextBox 4">
            <a:extLst>
              <a:ext uri="{FF2B5EF4-FFF2-40B4-BE49-F238E27FC236}">
                <a16:creationId xmlns:a16="http://schemas.microsoft.com/office/drawing/2014/main" id="{5A0AE820-E26B-40FC-9C2C-5D56BD850262}"/>
              </a:ext>
            </a:extLst>
          </p:cNvPr>
          <p:cNvSpPr txBox="1"/>
          <p:nvPr/>
        </p:nvSpPr>
        <p:spPr>
          <a:xfrm>
            <a:off x="7924800" y="3469648"/>
            <a:ext cx="864037" cy="369332"/>
          </a:xfrm>
          <a:prstGeom prst="rect">
            <a:avLst/>
          </a:prstGeom>
          <a:solidFill>
            <a:schemeClr val="bg1"/>
          </a:solidFill>
          <a:ln w="12700">
            <a:solidFill>
              <a:schemeClr val="tx1"/>
            </a:solidFill>
          </a:ln>
        </p:spPr>
        <p:txBody>
          <a:bodyPr wrap="square" rtlCol="0">
            <a:spAutoFit/>
          </a:bodyPr>
          <a:lstStyle/>
          <a:p>
            <a:pPr algn="ctr"/>
            <a:r>
              <a:rPr lang="en-US" dirty="0">
                <a:solidFill>
                  <a:srgbClr val="005FFE"/>
                </a:solidFill>
              </a:rPr>
              <a:t>-110dB</a:t>
            </a:r>
          </a:p>
        </p:txBody>
      </p:sp>
      <p:sp>
        <p:nvSpPr>
          <p:cNvPr id="6" name="TextBox 5">
            <a:extLst>
              <a:ext uri="{FF2B5EF4-FFF2-40B4-BE49-F238E27FC236}">
                <a16:creationId xmlns:a16="http://schemas.microsoft.com/office/drawing/2014/main" id="{0CD7413B-BDA3-47C0-AC7C-20CB90B7BA06}"/>
              </a:ext>
            </a:extLst>
          </p:cNvPr>
          <p:cNvSpPr txBox="1"/>
          <p:nvPr/>
        </p:nvSpPr>
        <p:spPr>
          <a:xfrm>
            <a:off x="6327746" y="4153994"/>
            <a:ext cx="835053" cy="369332"/>
          </a:xfrm>
          <a:prstGeom prst="rect">
            <a:avLst/>
          </a:prstGeom>
          <a:solidFill>
            <a:schemeClr val="bg1"/>
          </a:solidFill>
          <a:ln w="12700">
            <a:solidFill>
              <a:schemeClr val="tx1"/>
            </a:solidFill>
          </a:ln>
        </p:spPr>
        <p:txBody>
          <a:bodyPr wrap="square" rtlCol="0">
            <a:spAutoFit/>
          </a:bodyPr>
          <a:lstStyle/>
          <a:p>
            <a:r>
              <a:rPr lang="en-US" dirty="0">
                <a:solidFill>
                  <a:srgbClr val="005FFE"/>
                </a:solidFill>
              </a:rPr>
              <a:t>-110dB</a:t>
            </a:r>
          </a:p>
        </p:txBody>
      </p:sp>
      <p:sp>
        <p:nvSpPr>
          <p:cNvPr id="7" name="TextBox 6">
            <a:extLst>
              <a:ext uri="{FF2B5EF4-FFF2-40B4-BE49-F238E27FC236}">
                <a16:creationId xmlns:a16="http://schemas.microsoft.com/office/drawing/2014/main" id="{67DA93F8-4703-4009-BCBD-6F0505652B70}"/>
              </a:ext>
            </a:extLst>
          </p:cNvPr>
          <p:cNvSpPr txBox="1"/>
          <p:nvPr/>
        </p:nvSpPr>
        <p:spPr>
          <a:xfrm>
            <a:off x="8458200" y="4509163"/>
            <a:ext cx="903581" cy="369332"/>
          </a:xfrm>
          <a:prstGeom prst="rect">
            <a:avLst/>
          </a:prstGeom>
          <a:solidFill>
            <a:schemeClr val="bg1"/>
          </a:solidFill>
          <a:ln w="12700">
            <a:solidFill>
              <a:schemeClr val="tx1"/>
            </a:solidFill>
          </a:ln>
        </p:spPr>
        <p:txBody>
          <a:bodyPr wrap="square" rtlCol="0">
            <a:spAutoFit/>
          </a:bodyPr>
          <a:lstStyle/>
          <a:p>
            <a:r>
              <a:rPr lang="en-US" dirty="0">
                <a:solidFill>
                  <a:srgbClr val="005FFE"/>
                </a:solidFill>
              </a:rPr>
              <a:t>-120dB</a:t>
            </a:r>
          </a:p>
        </p:txBody>
      </p:sp>
      <p:sp>
        <p:nvSpPr>
          <p:cNvPr id="3" name="Rectangle 2">
            <a:extLst>
              <a:ext uri="{FF2B5EF4-FFF2-40B4-BE49-F238E27FC236}">
                <a16:creationId xmlns:a16="http://schemas.microsoft.com/office/drawing/2014/main" id="{B45AC07C-750F-4E20-B3F1-C419ADE7B69D}"/>
              </a:ext>
            </a:extLst>
          </p:cNvPr>
          <p:cNvSpPr/>
          <p:nvPr/>
        </p:nvSpPr>
        <p:spPr>
          <a:xfrm>
            <a:off x="609600" y="1920240"/>
            <a:ext cx="3733800" cy="4247317"/>
          </a:xfrm>
          <a:prstGeom prst="rect">
            <a:avLst/>
          </a:prstGeom>
        </p:spPr>
        <p:txBody>
          <a:bodyPr wrap="square">
            <a:spAutoFit/>
          </a:bodyPr>
          <a:lstStyle/>
          <a:p>
            <a:r>
              <a:rPr lang="en-US" dirty="0"/>
              <a:t>This is the clock phase noise powered by a LT3042 ultra-low noise voltage regulator. </a:t>
            </a:r>
          </a:p>
          <a:p>
            <a:endParaRPr lang="en-US" dirty="0"/>
          </a:p>
          <a:p>
            <a:r>
              <a:rPr lang="en-US" dirty="0"/>
              <a:t>The jitter integration ranges are slightly different than prior measurements </a:t>
            </a:r>
          </a:p>
          <a:p>
            <a:endParaRPr lang="en-US" dirty="0"/>
          </a:p>
          <a:p>
            <a:r>
              <a:rPr lang="en-US" dirty="0"/>
              <a:t>The frequencies show the performance is identical to the filtered performance.  </a:t>
            </a:r>
          </a:p>
          <a:p>
            <a:endParaRPr lang="en-US" dirty="0"/>
          </a:p>
          <a:p>
            <a:r>
              <a:rPr lang="en-US" dirty="0"/>
              <a:t>This voltage regulator is a perfectly acceptable solution, though with much higher parts count and cost.</a:t>
            </a:r>
          </a:p>
        </p:txBody>
      </p:sp>
    </p:spTree>
    <p:extLst>
      <p:ext uri="{BB962C8B-B14F-4D97-AF65-F5344CB8AC3E}">
        <p14:creationId xmlns:p14="http://schemas.microsoft.com/office/powerpoint/2010/main" val="83371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3C26-4086-468D-8344-ED62A6671846}"/>
              </a:ext>
            </a:extLst>
          </p:cNvPr>
          <p:cNvSpPr>
            <a:spLocks noGrp="1"/>
          </p:cNvSpPr>
          <p:nvPr>
            <p:ph type="title"/>
          </p:nvPr>
        </p:nvSpPr>
        <p:spPr/>
        <p:txBody>
          <a:bodyPr/>
          <a:lstStyle/>
          <a:p>
            <a:r>
              <a:rPr lang="en-US" dirty="0"/>
              <a:t>What You’ll Gain From This Webinar</a:t>
            </a:r>
          </a:p>
        </p:txBody>
      </p:sp>
      <p:sp>
        <p:nvSpPr>
          <p:cNvPr id="4" name="TextBox 3">
            <a:extLst>
              <a:ext uri="{FF2B5EF4-FFF2-40B4-BE49-F238E27FC236}">
                <a16:creationId xmlns:a16="http://schemas.microsoft.com/office/drawing/2014/main" id="{E08A6AD7-49D3-4A20-A5CA-D695012D1111}"/>
              </a:ext>
            </a:extLst>
          </p:cNvPr>
          <p:cNvSpPr txBox="1"/>
          <p:nvPr/>
        </p:nvSpPr>
        <p:spPr>
          <a:xfrm>
            <a:off x="1981200" y="3124200"/>
            <a:ext cx="2207656" cy="369332"/>
          </a:xfrm>
          <a:prstGeom prst="rect">
            <a:avLst/>
          </a:prstGeom>
          <a:noFill/>
        </p:spPr>
        <p:txBody>
          <a:bodyPr wrap="none" rtlCol="0">
            <a:spAutoFit/>
          </a:bodyPr>
          <a:lstStyle/>
          <a:p>
            <a:r>
              <a:rPr lang="en-US" dirty="0"/>
              <a:t>Image and or bullets</a:t>
            </a:r>
          </a:p>
        </p:txBody>
      </p:sp>
    </p:spTree>
    <p:extLst>
      <p:ext uri="{BB962C8B-B14F-4D97-AF65-F5344CB8AC3E}">
        <p14:creationId xmlns:p14="http://schemas.microsoft.com/office/powerpoint/2010/main" val="3849954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824D50-1092-481A-9413-0BD5BC35B364}"/>
              </a:ext>
            </a:extLst>
          </p:cNvPr>
          <p:cNvPicPr>
            <a:picLocks noChangeAspect="1"/>
          </p:cNvPicPr>
          <p:nvPr/>
        </p:nvPicPr>
        <p:blipFill>
          <a:blip r:embed="rId3"/>
          <a:stretch>
            <a:fillRect/>
          </a:stretch>
        </p:blipFill>
        <p:spPr>
          <a:xfrm>
            <a:off x="142687" y="1891130"/>
            <a:ext cx="5920582" cy="3530254"/>
          </a:xfrm>
          <a:prstGeom prst="rect">
            <a:avLst/>
          </a:prstGeom>
        </p:spPr>
      </p:pic>
      <p:pic>
        <p:nvPicPr>
          <p:cNvPr id="8" name="Picture 7">
            <a:extLst>
              <a:ext uri="{FF2B5EF4-FFF2-40B4-BE49-F238E27FC236}">
                <a16:creationId xmlns:a16="http://schemas.microsoft.com/office/drawing/2014/main" id="{44878B77-0B8D-4F01-918D-EC2DACDA56EA}"/>
              </a:ext>
            </a:extLst>
          </p:cNvPr>
          <p:cNvPicPr>
            <a:picLocks noChangeAspect="1"/>
          </p:cNvPicPr>
          <p:nvPr/>
        </p:nvPicPr>
        <p:blipFill>
          <a:blip r:embed="rId4"/>
          <a:stretch>
            <a:fillRect/>
          </a:stretch>
        </p:blipFill>
        <p:spPr>
          <a:xfrm>
            <a:off x="6238860" y="2764811"/>
            <a:ext cx="5724540" cy="3635989"/>
          </a:xfrm>
          <a:prstGeom prst="rect">
            <a:avLst/>
          </a:prstGeom>
        </p:spPr>
      </p:pic>
      <p:sp>
        <p:nvSpPr>
          <p:cNvPr id="9" name="Title 1">
            <a:extLst>
              <a:ext uri="{FF2B5EF4-FFF2-40B4-BE49-F238E27FC236}">
                <a16:creationId xmlns:a16="http://schemas.microsoft.com/office/drawing/2014/main" id="{7DFF87B9-9A16-4263-A695-CCA6C83E32B3}"/>
              </a:ext>
            </a:extLst>
          </p:cNvPr>
          <p:cNvSpPr>
            <a:spLocks noGrp="1"/>
          </p:cNvSpPr>
          <p:nvPr>
            <p:ph type="title"/>
          </p:nvPr>
        </p:nvSpPr>
        <p:spPr>
          <a:xfrm>
            <a:off x="838200" y="365125"/>
            <a:ext cx="10515600" cy="1325563"/>
          </a:xfrm>
        </p:spPr>
        <p:txBody>
          <a:bodyPr/>
          <a:lstStyle/>
          <a:p>
            <a:r>
              <a:rPr lang="en-US" dirty="0"/>
              <a:t>Simulated Phase Noise</a:t>
            </a:r>
          </a:p>
        </p:txBody>
      </p:sp>
      <p:sp>
        <p:nvSpPr>
          <p:cNvPr id="10" name="TextBox 9">
            <a:extLst>
              <a:ext uri="{FF2B5EF4-FFF2-40B4-BE49-F238E27FC236}">
                <a16:creationId xmlns:a16="http://schemas.microsoft.com/office/drawing/2014/main" id="{646AC2B1-7FE6-4DE2-AD9D-BCE7A23EEFA4}"/>
              </a:ext>
            </a:extLst>
          </p:cNvPr>
          <p:cNvSpPr txBox="1"/>
          <p:nvPr/>
        </p:nvSpPr>
        <p:spPr>
          <a:xfrm>
            <a:off x="7229460" y="1891130"/>
            <a:ext cx="4712869" cy="923330"/>
          </a:xfrm>
          <a:prstGeom prst="rect">
            <a:avLst/>
          </a:prstGeom>
          <a:noFill/>
        </p:spPr>
        <p:txBody>
          <a:bodyPr wrap="square" rtlCol="0">
            <a:spAutoFit/>
          </a:bodyPr>
          <a:lstStyle/>
          <a:p>
            <a:r>
              <a:rPr lang="en-US" dirty="0">
                <a:solidFill>
                  <a:srgbClr val="FF0000"/>
                </a:solidFill>
              </a:rPr>
              <a:t>Phase noise without power supply noise</a:t>
            </a:r>
          </a:p>
          <a:p>
            <a:r>
              <a:rPr lang="en-US" dirty="0">
                <a:solidFill>
                  <a:srgbClr val="2E8B57"/>
                </a:solidFill>
              </a:rPr>
              <a:t>Phase noise with power supply noise</a:t>
            </a:r>
          </a:p>
          <a:p>
            <a:r>
              <a:rPr lang="en-US" dirty="0">
                <a:solidFill>
                  <a:srgbClr val="0101FF"/>
                </a:solidFill>
              </a:rPr>
              <a:t>Phase noise with power supply noise and filter</a:t>
            </a:r>
          </a:p>
        </p:txBody>
      </p:sp>
    </p:spTree>
    <p:extLst>
      <p:ext uri="{BB962C8B-B14F-4D97-AF65-F5344CB8AC3E}">
        <p14:creationId xmlns:p14="http://schemas.microsoft.com/office/powerpoint/2010/main" val="4005225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96095-FA68-42DA-95BE-DA7ABC70C6C6}"/>
              </a:ext>
            </a:extLst>
          </p:cNvPr>
          <p:cNvSpPr>
            <a:spLocks noGrp="1"/>
          </p:cNvSpPr>
          <p:nvPr>
            <p:ph type="title"/>
          </p:nvPr>
        </p:nvSpPr>
        <p:spPr/>
        <p:txBody>
          <a:bodyPr/>
          <a:lstStyle/>
          <a:p>
            <a:r>
              <a:rPr lang="en-US" dirty="0"/>
              <a:t>Not all regulators are created equal</a:t>
            </a:r>
          </a:p>
        </p:txBody>
      </p:sp>
      <p:pic>
        <p:nvPicPr>
          <p:cNvPr id="3" name="Picture 2" descr="C:\Users\Amin\AppData\Local\Microsoft\Windows\INetCache\Content.Word\2017-06-25 15.55.25.jpg">
            <a:extLst>
              <a:ext uri="{FF2B5EF4-FFF2-40B4-BE49-F238E27FC236}">
                <a16:creationId xmlns:a16="http://schemas.microsoft.com/office/drawing/2014/main" id="{D6C7ED2D-1161-4907-BDD4-E325045647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229702" y="1958206"/>
            <a:ext cx="7732596" cy="4347199"/>
          </a:xfrm>
          <a:prstGeom prst="rect">
            <a:avLst/>
          </a:prstGeom>
          <a:noFill/>
          <a:ln>
            <a:noFill/>
          </a:ln>
        </p:spPr>
      </p:pic>
      <p:sp>
        <p:nvSpPr>
          <p:cNvPr id="4" name="TextBox 3">
            <a:extLst>
              <a:ext uri="{FF2B5EF4-FFF2-40B4-BE49-F238E27FC236}">
                <a16:creationId xmlns:a16="http://schemas.microsoft.com/office/drawing/2014/main" id="{2AE338FA-9812-4A3D-B2CF-1DDBD6555891}"/>
              </a:ext>
            </a:extLst>
          </p:cNvPr>
          <p:cNvSpPr txBox="1"/>
          <p:nvPr/>
        </p:nvSpPr>
        <p:spPr>
          <a:xfrm>
            <a:off x="4114800" y="2067580"/>
            <a:ext cx="3962400" cy="523220"/>
          </a:xfrm>
          <a:prstGeom prst="rect">
            <a:avLst/>
          </a:prstGeom>
          <a:solidFill>
            <a:schemeClr val="bg1"/>
          </a:solidFill>
        </p:spPr>
        <p:txBody>
          <a:bodyPr wrap="square" rtlCol="0">
            <a:spAutoFit/>
          </a:bodyPr>
          <a:lstStyle/>
          <a:p>
            <a:pPr algn="ctr"/>
            <a:r>
              <a:rPr lang="en-US" sz="2800" dirty="0">
                <a:solidFill>
                  <a:srgbClr val="FF0000"/>
                </a:solidFill>
              </a:rPr>
              <a:t>Measure LOTS of them!</a:t>
            </a:r>
          </a:p>
        </p:txBody>
      </p:sp>
    </p:spTree>
    <p:extLst>
      <p:ext uri="{BB962C8B-B14F-4D97-AF65-F5344CB8AC3E}">
        <p14:creationId xmlns:p14="http://schemas.microsoft.com/office/powerpoint/2010/main" val="526518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2597-6CEB-426E-9A9C-6F80F26B64BF}"/>
              </a:ext>
            </a:extLst>
          </p:cNvPr>
          <p:cNvSpPr>
            <a:spLocks noGrp="1"/>
          </p:cNvSpPr>
          <p:nvPr>
            <p:ph type="title"/>
          </p:nvPr>
        </p:nvSpPr>
        <p:spPr/>
        <p:txBody>
          <a:bodyPr/>
          <a:lstStyle/>
          <a:p>
            <a:r>
              <a:rPr lang="en-US" dirty="0"/>
              <a:t>Noise Density of Several Linear Regulators</a:t>
            </a:r>
          </a:p>
        </p:txBody>
      </p:sp>
      <p:pic>
        <p:nvPicPr>
          <p:cNvPr id="4" name="Picture 3">
            <a:extLst>
              <a:ext uri="{FF2B5EF4-FFF2-40B4-BE49-F238E27FC236}">
                <a16:creationId xmlns:a16="http://schemas.microsoft.com/office/drawing/2014/main" id="{9338D2B7-7706-44CF-ADAA-B102A0A1E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778" y="1864898"/>
            <a:ext cx="7132822" cy="4764502"/>
          </a:xfrm>
          <a:prstGeom prst="rect">
            <a:avLst/>
          </a:prstGeom>
          <a:ln w="12700">
            <a:solidFill>
              <a:schemeClr val="tx1">
                <a:lumMod val="50000"/>
                <a:lumOff val="50000"/>
              </a:schemeClr>
            </a:solidFill>
          </a:ln>
        </p:spPr>
      </p:pic>
      <p:sp>
        <p:nvSpPr>
          <p:cNvPr id="3" name="Rectangle 2">
            <a:extLst>
              <a:ext uri="{FF2B5EF4-FFF2-40B4-BE49-F238E27FC236}">
                <a16:creationId xmlns:a16="http://schemas.microsoft.com/office/drawing/2014/main" id="{6AC9AADD-708B-4714-B2AA-20548C019E60}"/>
              </a:ext>
            </a:extLst>
          </p:cNvPr>
          <p:cNvSpPr/>
          <p:nvPr/>
        </p:nvSpPr>
        <p:spPr>
          <a:xfrm>
            <a:off x="609600" y="1920240"/>
            <a:ext cx="3886200" cy="4247317"/>
          </a:xfrm>
          <a:prstGeom prst="rect">
            <a:avLst/>
          </a:prstGeom>
        </p:spPr>
        <p:txBody>
          <a:bodyPr wrap="square">
            <a:spAutoFit/>
          </a:bodyPr>
          <a:lstStyle/>
          <a:p>
            <a:r>
              <a:rPr lang="en-US" dirty="0"/>
              <a:t>Here are just a few of the regulators we’ve measured.  </a:t>
            </a:r>
          </a:p>
          <a:p>
            <a:endParaRPr lang="en-US" dirty="0"/>
          </a:p>
          <a:p>
            <a:r>
              <a:rPr lang="en-US" dirty="0"/>
              <a:t>Interestingly we can see one (green) has low frequency spurs. </a:t>
            </a:r>
          </a:p>
          <a:p>
            <a:endParaRPr lang="en-US" dirty="0"/>
          </a:p>
          <a:p>
            <a:r>
              <a:rPr lang="en-US" dirty="0"/>
              <a:t>Others have many larger peaks.  These peaks are often stability related.  Larger, higher ESR output capacitors can help with stability</a:t>
            </a:r>
          </a:p>
          <a:p>
            <a:endParaRPr lang="en-US" dirty="0"/>
          </a:p>
          <a:p>
            <a:r>
              <a:rPr lang="en-US" dirty="0"/>
              <a:t>The orange graph from a shunt regulator, can be a good choice for sensitive circuits if the circuit operating current is static.</a:t>
            </a:r>
          </a:p>
        </p:txBody>
      </p:sp>
    </p:spTree>
    <p:extLst>
      <p:ext uri="{BB962C8B-B14F-4D97-AF65-F5344CB8AC3E}">
        <p14:creationId xmlns:p14="http://schemas.microsoft.com/office/powerpoint/2010/main" val="574048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A263-CF52-47BD-9E58-7CB339AF8C36}"/>
              </a:ext>
            </a:extLst>
          </p:cNvPr>
          <p:cNvSpPr>
            <a:spLocks noGrp="1"/>
          </p:cNvSpPr>
          <p:nvPr>
            <p:ph type="title"/>
          </p:nvPr>
        </p:nvSpPr>
        <p:spPr/>
        <p:txBody>
          <a:bodyPr/>
          <a:lstStyle/>
          <a:p>
            <a:r>
              <a:rPr lang="en-US" dirty="0" err="1"/>
              <a:t>Asscociated</a:t>
            </a:r>
            <a:r>
              <a:rPr lang="en-US" dirty="0"/>
              <a:t> Phase Noise</a:t>
            </a:r>
          </a:p>
        </p:txBody>
      </p:sp>
      <p:pic>
        <p:nvPicPr>
          <p:cNvPr id="3" name="Picture 2">
            <a:extLst>
              <a:ext uri="{FF2B5EF4-FFF2-40B4-BE49-F238E27FC236}">
                <a16:creationId xmlns:a16="http://schemas.microsoft.com/office/drawing/2014/main" id="{0A7CA405-651B-4C3D-9FA3-162F9EBBD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52904"/>
            <a:ext cx="7132320" cy="4764167"/>
          </a:xfrm>
          <a:prstGeom prst="rect">
            <a:avLst/>
          </a:prstGeom>
          <a:ln w="12700">
            <a:solidFill>
              <a:schemeClr val="tx1">
                <a:lumMod val="50000"/>
                <a:lumOff val="50000"/>
              </a:schemeClr>
            </a:solidFill>
          </a:ln>
        </p:spPr>
      </p:pic>
      <p:sp>
        <p:nvSpPr>
          <p:cNvPr id="4" name="Rectangle 3">
            <a:extLst>
              <a:ext uri="{FF2B5EF4-FFF2-40B4-BE49-F238E27FC236}">
                <a16:creationId xmlns:a16="http://schemas.microsoft.com/office/drawing/2014/main" id="{F8CDFD83-73D5-4F85-B427-49C31F56A904}"/>
              </a:ext>
            </a:extLst>
          </p:cNvPr>
          <p:cNvSpPr/>
          <p:nvPr/>
        </p:nvSpPr>
        <p:spPr>
          <a:xfrm>
            <a:off x="609600" y="1920240"/>
            <a:ext cx="3733800" cy="3170099"/>
          </a:xfrm>
          <a:prstGeom prst="rect">
            <a:avLst/>
          </a:prstGeom>
        </p:spPr>
        <p:txBody>
          <a:bodyPr wrap="square">
            <a:spAutoFit/>
          </a:bodyPr>
          <a:lstStyle/>
          <a:p>
            <a:r>
              <a:rPr lang="en-US" sz="2000" dirty="0"/>
              <a:t>Here are the phase noise lots that go along with these regulators.  </a:t>
            </a:r>
          </a:p>
          <a:p>
            <a:endParaRPr lang="en-US" sz="2000" dirty="0"/>
          </a:p>
          <a:p>
            <a:r>
              <a:rPr lang="en-US" sz="2000" dirty="0"/>
              <a:t>The blue trace is the best behaved, and this is with the shunt regulator.  </a:t>
            </a:r>
          </a:p>
          <a:p>
            <a:endParaRPr lang="en-US" sz="2000" dirty="0"/>
          </a:p>
          <a:p>
            <a:r>
              <a:rPr lang="en-US" sz="2000" dirty="0"/>
              <a:t>Note the noise peaks appear as phase noise here</a:t>
            </a:r>
          </a:p>
        </p:txBody>
      </p:sp>
    </p:spTree>
    <p:extLst>
      <p:ext uri="{BB962C8B-B14F-4D97-AF65-F5344CB8AC3E}">
        <p14:creationId xmlns:p14="http://schemas.microsoft.com/office/powerpoint/2010/main" val="1615117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DE00-CEED-485D-BD76-E0F9226DCD3E}"/>
              </a:ext>
            </a:extLst>
          </p:cNvPr>
          <p:cNvSpPr>
            <a:spLocks noGrp="1"/>
          </p:cNvSpPr>
          <p:nvPr>
            <p:ph type="title"/>
          </p:nvPr>
        </p:nvSpPr>
        <p:spPr/>
        <p:txBody>
          <a:bodyPr/>
          <a:lstStyle/>
          <a:p>
            <a:r>
              <a:rPr lang="en-US" dirty="0"/>
              <a:t>Consider all the ways noise gets in</a:t>
            </a:r>
          </a:p>
        </p:txBody>
      </p:sp>
      <p:pic>
        <p:nvPicPr>
          <p:cNvPr id="6" name="Picture 5" descr="A close up of a logo&#10;&#10;Description generated with very high confidence">
            <a:extLst>
              <a:ext uri="{FF2B5EF4-FFF2-40B4-BE49-F238E27FC236}">
                <a16:creationId xmlns:a16="http://schemas.microsoft.com/office/drawing/2014/main" id="{CEA475FD-46A2-4702-BFF0-8E8E9BEC2D75}"/>
              </a:ext>
            </a:extLst>
          </p:cNvPr>
          <p:cNvPicPr>
            <a:picLocks noChangeAspect="1"/>
          </p:cNvPicPr>
          <p:nvPr/>
        </p:nvPicPr>
        <p:blipFill>
          <a:blip r:embed="rId3"/>
          <a:stretch>
            <a:fillRect/>
          </a:stretch>
        </p:blipFill>
        <p:spPr>
          <a:xfrm>
            <a:off x="1752600" y="1953895"/>
            <a:ext cx="5562600" cy="2414687"/>
          </a:xfrm>
          <a:prstGeom prst="rect">
            <a:avLst/>
          </a:prstGeom>
        </p:spPr>
      </p:pic>
      <p:sp>
        <p:nvSpPr>
          <p:cNvPr id="7" name="TextBox 6">
            <a:extLst>
              <a:ext uri="{FF2B5EF4-FFF2-40B4-BE49-F238E27FC236}">
                <a16:creationId xmlns:a16="http://schemas.microsoft.com/office/drawing/2014/main" id="{F12118AA-17BC-4EE1-B7BC-5BDABE92BB1F}"/>
              </a:ext>
            </a:extLst>
          </p:cNvPr>
          <p:cNvSpPr txBox="1"/>
          <p:nvPr/>
        </p:nvSpPr>
        <p:spPr>
          <a:xfrm>
            <a:off x="2514600" y="4872087"/>
            <a:ext cx="3048000" cy="646331"/>
          </a:xfrm>
          <a:prstGeom prst="rect">
            <a:avLst/>
          </a:prstGeom>
          <a:noFill/>
        </p:spPr>
        <p:txBody>
          <a:bodyPr wrap="square" rtlCol="0">
            <a:spAutoFit/>
          </a:bodyPr>
          <a:lstStyle/>
          <a:p>
            <a:r>
              <a:rPr lang="en-US" dirty="0">
                <a:solidFill>
                  <a:srgbClr val="FF0000"/>
                </a:solidFill>
              </a:rPr>
              <a:t>Watch the coaxial cables and power interconnects also</a:t>
            </a:r>
          </a:p>
        </p:txBody>
      </p:sp>
      <p:pic>
        <p:nvPicPr>
          <p:cNvPr id="4" name="Picture 3">
            <a:extLst>
              <a:ext uri="{FF2B5EF4-FFF2-40B4-BE49-F238E27FC236}">
                <a16:creationId xmlns:a16="http://schemas.microsoft.com/office/drawing/2014/main" id="{C6427BD6-4F33-4207-8B6B-FBB75D927C9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324600" y="4038600"/>
            <a:ext cx="4114800" cy="2313305"/>
          </a:xfrm>
          <a:prstGeom prst="rect">
            <a:avLst/>
          </a:prstGeom>
        </p:spPr>
      </p:pic>
    </p:spTree>
    <p:extLst>
      <p:ext uri="{BB962C8B-B14F-4D97-AF65-F5344CB8AC3E}">
        <p14:creationId xmlns:p14="http://schemas.microsoft.com/office/powerpoint/2010/main" val="1743764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3976" y="914400"/>
            <a:ext cx="8004048" cy="1828800"/>
          </a:xfrm>
        </p:spPr>
        <p:txBody>
          <a:bodyPr>
            <a:normAutofit/>
          </a:bodyPr>
          <a:lstStyle/>
          <a:p>
            <a:pPr algn="ctr"/>
            <a:r>
              <a:rPr lang="en-US" sz="4000" dirty="0"/>
              <a:t>Thank You For Attending this Webinar</a:t>
            </a:r>
          </a:p>
        </p:txBody>
      </p:sp>
      <p:sp>
        <p:nvSpPr>
          <p:cNvPr id="3" name="Content Placeholder 2"/>
          <p:cNvSpPr>
            <a:spLocks noGrp="1"/>
          </p:cNvSpPr>
          <p:nvPr>
            <p:ph type="subTitle" idx="1"/>
          </p:nvPr>
        </p:nvSpPr>
        <p:spPr>
          <a:xfrm>
            <a:off x="2168652" y="3228536"/>
            <a:ext cx="7854696" cy="1752600"/>
          </a:xfrm>
        </p:spPr>
        <p:txBody>
          <a:bodyPr>
            <a:normAutofit fontScale="85000" lnSpcReduction="20000"/>
          </a:bodyPr>
          <a:lstStyle/>
          <a:p>
            <a:pPr algn="l"/>
            <a:r>
              <a:rPr lang="en-US" dirty="0"/>
              <a:t>Archived at </a:t>
            </a:r>
            <a:r>
              <a:rPr lang="en-US" dirty="0">
                <a:hlinkClick r:id="rId2"/>
              </a:rPr>
              <a:t>www.signalintegrityjournal.com</a:t>
            </a:r>
            <a:endParaRPr lang="en-US" dirty="0"/>
          </a:p>
          <a:p>
            <a:pPr algn="l"/>
            <a:r>
              <a:rPr lang="en-US" dirty="0">
                <a:hlinkClick r:id="rId3"/>
              </a:rPr>
              <a:t>https://www.signalintegrityjournal.com/events/range/archive</a:t>
            </a:r>
            <a:endParaRPr lang="en-US" dirty="0"/>
          </a:p>
          <a:p>
            <a:pPr algn="l"/>
            <a:endParaRPr lang="en-US" dirty="0"/>
          </a:p>
          <a:p>
            <a:pPr algn="l"/>
            <a:r>
              <a:rPr lang="en-US" dirty="0"/>
              <a:t>Find more articles and applications at</a:t>
            </a:r>
            <a:endParaRPr lang="en-US" dirty="0">
              <a:hlinkClick r:id="rId4"/>
            </a:endParaRPr>
          </a:p>
          <a:p>
            <a:pPr algn="l"/>
            <a:r>
              <a:rPr lang="en-US" dirty="0">
                <a:hlinkClick r:id="rId4"/>
              </a:rPr>
              <a:t>www.picotest.com/blog</a:t>
            </a:r>
            <a:r>
              <a:rPr lang="en-US"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6631FA-06CD-459D-83E5-586352D15B4A}"/>
              </a:ext>
            </a:extLst>
          </p:cNvPr>
          <p:cNvSpPr>
            <a:spLocks noGrp="1"/>
          </p:cNvSpPr>
          <p:nvPr>
            <p:ph type="title"/>
          </p:nvPr>
        </p:nvSpPr>
        <p:spPr/>
        <p:txBody>
          <a:bodyPr/>
          <a:lstStyle/>
          <a:p>
            <a:r>
              <a:rPr lang="en-US" dirty="0"/>
              <a:t>What are sensitive circuits</a:t>
            </a:r>
          </a:p>
        </p:txBody>
      </p:sp>
      <p:sp>
        <p:nvSpPr>
          <p:cNvPr id="2" name="Content Placeholder 1">
            <a:extLst>
              <a:ext uri="{FF2B5EF4-FFF2-40B4-BE49-F238E27FC236}">
                <a16:creationId xmlns:a16="http://schemas.microsoft.com/office/drawing/2014/main" id="{123B1C77-11D3-5640-8A5C-DE6DA470171B}"/>
              </a:ext>
            </a:extLst>
          </p:cNvPr>
          <p:cNvSpPr>
            <a:spLocks noGrp="1"/>
          </p:cNvSpPr>
          <p:nvPr>
            <p:ph sz="half" idx="1"/>
          </p:nvPr>
        </p:nvSpPr>
        <p:spPr/>
        <p:txBody>
          <a:bodyPr>
            <a:noAutofit/>
          </a:bodyPr>
          <a:lstStyle/>
          <a:p>
            <a:pPr marL="0" indent="0">
              <a:spcBef>
                <a:spcPts val="0"/>
              </a:spcBef>
              <a:buNone/>
            </a:pPr>
            <a:r>
              <a:rPr lang="en-US" sz="2400" dirty="0">
                <a:ea typeface="Times New Roman" panose="02020603050405020304" pitchFamily="18" charset="0"/>
              </a:rPr>
              <a:t>Many low power circuits are </a:t>
            </a:r>
            <a:r>
              <a:rPr lang="en-US" sz="2400" dirty="0">
                <a:solidFill>
                  <a:srgbClr val="FF0000"/>
                </a:solidFill>
                <a:ea typeface="Times New Roman" panose="02020603050405020304" pitchFamily="18" charset="0"/>
              </a:rPr>
              <a:t>hyper-sensitive</a:t>
            </a:r>
            <a:r>
              <a:rPr lang="en-US" sz="2400" dirty="0">
                <a:ea typeface="Times New Roman" panose="02020603050405020304" pitchFamily="18" charset="0"/>
              </a:rPr>
              <a:t> to power supply noise.  </a:t>
            </a:r>
          </a:p>
          <a:p>
            <a:pPr marL="0" indent="0">
              <a:spcBef>
                <a:spcPts val="0"/>
              </a:spcBef>
              <a:buNone/>
            </a:pPr>
            <a:endParaRPr lang="en-US" sz="1400" dirty="0">
              <a:ea typeface="Times New Roman" panose="02020603050405020304" pitchFamily="18" charset="0"/>
            </a:endParaRPr>
          </a:p>
          <a:p>
            <a:pPr marL="0" indent="0">
              <a:spcBef>
                <a:spcPts val="0"/>
              </a:spcBef>
              <a:buNone/>
            </a:pPr>
            <a:r>
              <a:rPr lang="en-US" sz="2400" dirty="0">
                <a:ea typeface="Times New Roman" panose="02020603050405020304" pitchFamily="18" charset="0"/>
              </a:rPr>
              <a:t>Examples of hyper-sensitive circuits include clock oscillators (XOs), low noise amplifiers (LNAs), phase locked loops (PLLs), mixers, audio codecs, ADC’s, DAC’s and precision voltage references to name just a few.  </a:t>
            </a:r>
          </a:p>
          <a:p>
            <a:pPr marL="0" indent="0">
              <a:spcBef>
                <a:spcPts val="0"/>
              </a:spcBef>
              <a:buNone/>
            </a:pPr>
            <a:endParaRPr lang="en-US" sz="2400" dirty="0"/>
          </a:p>
        </p:txBody>
      </p:sp>
      <p:sp>
        <p:nvSpPr>
          <p:cNvPr id="6" name="Content Placeholder 5">
            <a:extLst>
              <a:ext uri="{FF2B5EF4-FFF2-40B4-BE49-F238E27FC236}">
                <a16:creationId xmlns:a16="http://schemas.microsoft.com/office/drawing/2014/main" id="{05BB7034-1522-AF40-9BA8-5934A7FAFFFE}"/>
              </a:ext>
            </a:extLst>
          </p:cNvPr>
          <p:cNvSpPr>
            <a:spLocks noGrp="1"/>
          </p:cNvSpPr>
          <p:nvPr>
            <p:ph sz="half" idx="2"/>
          </p:nvPr>
        </p:nvSpPr>
        <p:spPr/>
        <p:txBody>
          <a:bodyPr>
            <a:normAutofit/>
          </a:bodyPr>
          <a:lstStyle/>
          <a:p>
            <a:pPr marL="0" indent="0">
              <a:buNone/>
            </a:pPr>
            <a:r>
              <a:rPr lang="en-US" sz="2400" dirty="0"/>
              <a:t>In the context of this webinar, we’re only concerned with the sensitivity to power supply noise.  While the circuit may be sensitive to other things, we are interested in how the power supply noise contributes.</a:t>
            </a:r>
          </a:p>
          <a:p>
            <a:endParaRPr lang="en-US" sz="2400" dirty="0"/>
          </a:p>
        </p:txBody>
      </p:sp>
    </p:spTree>
    <p:extLst>
      <p:ext uri="{BB962C8B-B14F-4D97-AF65-F5344CB8AC3E}">
        <p14:creationId xmlns:p14="http://schemas.microsoft.com/office/powerpoint/2010/main" val="1988866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6A9F4F-A097-4D41-9C56-026B47438553}"/>
              </a:ext>
            </a:extLst>
          </p:cNvPr>
          <p:cNvSpPr>
            <a:spLocks noGrp="1"/>
          </p:cNvSpPr>
          <p:nvPr>
            <p:ph type="title"/>
          </p:nvPr>
        </p:nvSpPr>
        <p:spPr/>
        <p:txBody>
          <a:bodyPr>
            <a:normAutofit/>
          </a:bodyPr>
          <a:lstStyle/>
          <a:p>
            <a:r>
              <a:rPr lang="en-US" dirty="0"/>
              <a:t>Sensitivity to power supply noise</a:t>
            </a:r>
          </a:p>
        </p:txBody>
      </p:sp>
      <p:pic>
        <p:nvPicPr>
          <p:cNvPr id="3" name="Picture 2">
            <a:extLst>
              <a:ext uri="{FF2B5EF4-FFF2-40B4-BE49-F238E27FC236}">
                <a16:creationId xmlns:a16="http://schemas.microsoft.com/office/drawing/2014/main" id="{0A7FEAEE-DE44-42FC-9454-34D38D7C8B1D}"/>
              </a:ext>
            </a:extLst>
          </p:cNvPr>
          <p:cNvPicPr>
            <a:picLocks noChangeAspect="1"/>
          </p:cNvPicPr>
          <p:nvPr/>
        </p:nvPicPr>
        <p:blipFill rotWithShape="1">
          <a:blip r:embed="rId3"/>
          <a:srcRect l="2418" t="1724" r="3313" b="1505"/>
          <a:stretch/>
        </p:blipFill>
        <p:spPr>
          <a:xfrm>
            <a:off x="533400" y="1965960"/>
            <a:ext cx="5943600" cy="4099716"/>
          </a:xfrm>
          <a:prstGeom prst="rect">
            <a:avLst/>
          </a:prstGeom>
        </p:spPr>
      </p:pic>
      <p:sp>
        <p:nvSpPr>
          <p:cNvPr id="6" name="Content Placeholder 5">
            <a:extLst>
              <a:ext uri="{FF2B5EF4-FFF2-40B4-BE49-F238E27FC236}">
                <a16:creationId xmlns:a16="http://schemas.microsoft.com/office/drawing/2014/main" id="{EBD9E538-A9A5-324B-A146-70E0F0E82C80}"/>
              </a:ext>
            </a:extLst>
          </p:cNvPr>
          <p:cNvSpPr>
            <a:spLocks noGrp="1"/>
          </p:cNvSpPr>
          <p:nvPr>
            <p:ph sz="half" idx="2"/>
          </p:nvPr>
        </p:nvSpPr>
        <p:spPr>
          <a:xfrm>
            <a:off x="6781800" y="1965960"/>
            <a:ext cx="5029200" cy="4434840"/>
          </a:xfrm>
        </p:spPr>
        <p:txBody>
          <a:bodyPr>
            <a:normAutofit lnSpcReduction="10000"/>
          </a:bodyPr>
          <a:lstStyle/>
          <a:p>
            <a:pPr marL="0" indent="0">
              <a:spcBef>
                <a:spcPts val="0"/>
              </a:spcBef>
              <a:buNone/>
            </a:pPr>
            <a:r>
              <a:rPr lang="en-US" sz="2400" dirty="0"/>
              <a:t>All semiconductor circuits have some degree of nonlinearity.  </a:t>
            </a:r>
          </a:p>
          <a:p>
            <a:pPr marL="0" indent="0">
              <a:spcBef>
                <a:spcPts val="0"/>
              </a:spcBef>
              <a:buNone/>
            </a:pPr>
            <a:endParaRPr lang="en-US" sz="2400" dirty="0"/>
          </a:p>
          <a:p>
            <a:pPr marL="0" indent="0">
              <a:spcBef>
                <a:spcPts val="0"/>
              </a:spcBef>
              <a:buNone/>
            </a:pPr>
            <a:r>
              <a:rPr lang="en-US" sz="2400" dirty="0"/>
              <a:t>Here a diode represents the nonlinearity</a:t>
            </a:r>
          </a:p>
          <a:p>
            <a:pPr marL="0" indent="0">
              <a:spcBef>
                <a:spcPts val="0"/>
              </a:spcBef>
              <a:buNone/>
            </a:pPr>
            <a:endParaRPr lang="en-US" sz="2400" dirty="0"/>
          </a:p>
          <a:p>
            <a:pPr marL="0" indent="0">
              <a:spcBef>
                <a:spcPts val="0"/>
              </a:spcBef>
              <a:buNone/>
            </a:pPr>
            <a:r>
              <a:rPr lang="en-US" sz="2400" dirty="0"/>
              <a:t>Two signals appear at the semiconductor junction.  </a:t>
            </a:r>
          </a:p>
          <a:p>
            <a:pPr marL="0" indent="0">
              <a:spcBef>
                <a:spcPts val="0"/>
              </a:spcBef>
              <a:buNone/>
            </a:pPr>
            <a:endParaRPr lang="en-US" sz="2400" dirty="0"/>
          </a:p>
          <a:p>
            <a:pPr marL="0" indent="0">
              <a:spcBef>
                <a:spcPts val="0"/>
              </a:spcBef>
              <a:buNone/>
            </a:pPr>
            <a:r>
              <a:rPr lang="en-US" sz="2400" dirty="0"/>
              <a:t>A 100MHz DC offset carrier and a lower frequency signal representing power supply noise</a:t>
            </a:r>
          </a:p>
        </p:txBody>
      </p:sp>
    </p:spTree>
    <p:extLst>
      <p:ext uri="{BB962C8B-B14F-4D97-AF65-F5344CB8AC3E}">
        <p14:creationId xmlns:p14="http://schemas.microsoft.com/office/powerpoint/2010/main" val="2121137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2244E5D-445C-914F-B256-524A9DBF1A42}"/>
              </a:ext>
            </a:extLst>
          </p:cNvPr>
          <p:cNvGrpSpPr/>
          <p:nvPr/>
        </p:nvGrpSpPr>
        <p:grpSpPr>
          <a:xfrm>
            <a:off x="1066800" y="762000"/>
            <a:ext cx="4114800" cy="2990088"/>
            <a:chOff x="990600" y="762000"/>
            <a:chExt cx="4114800" cy="2990088"/>
          </a:xfrm>
        </p:grpSpPr>
        <p:pic>
          <p:nvPicPr>
            <p:cNvPr id="3" name="Picture 2">
              <a:extLst>
                <a:ext uri="{FF2B5EF4-FFF2-40B4-BE49-F238E27FC236}">
                  <a16:creationId xmlns:a16="http://schemas.microsoft.com/office/drawing/2014/main" id="{D221ED5C-2438-4497-BB8C-5B29F1A7E05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4114800" cy="2761488"/>
            </a:xfrm>
            <a:prstGeom prst="rect">
              <a:avLst/>
            </a:prstGeom>
            <a:noFill/>
            <a:ln>
              <a:noFill/>
            </a:ln>
          </p:spPr>
        </p:pic>
        <p:sp>
          <p:nvSpPr>
            <p:cNvPr id="6" name="TextBox 5">
              <a:extLst>
                <a:ext uri="{FF2B5EF4-FFF2-40B4-BE49-F238E27FC236}">
                  <a16:creationId xmlns:a16="http://schemas.microsoft.com/office/drawing/2014/main" id="{70AA489B-326E-49E3-B7A7-55A39F6B12BE}"/>
                </a:ext>
              </a:extLst>
            </p:cNvPr>
            <p:cNvSpPr txBox="1"/>
            <p:nvPr/>
          </p:nvSpPr>
          <p:spPr>
            <a:xfrm>
              <a:off x="2522936" y="762000"/>
              <a:ext cx="1475981" cy="369332"/>
            </a:xfrm>
            <a:prstGeom prst="rect">
              <a:avLst/>
            </a:prstGeom>
            <a:noFill/>
          </p:spPr>
          <p:txBody>
            <a:bodyPr wrap="none" rtlCol="0">
              <a:spAutoFit/>
            </a:bodyPr>
            <a:lstStyle/>
            <a:p>
              <a:pPr algn="ctr"/>
              <a:r>
                <a:rPr lang="en-US" dirty="0"/>
                <a:t>Carrier alone</a:t>
              </a:r>
            </a:p>
          </p:txBody>
        </p:sp>
      </p:grpSp>
      <p:grpSp>
        <p:nvGrpSpPr>
          <p:cNvPr id="11" name="Group 10">
            <a:extLst>
              <a:ext uri="{FF2B5EF4-FFF2-40B4-BE49-F238E27FC236}">
                <a16:creationId xmlns:a16="http://schemas.microsoft.com/office/drawing/2014/main" id="{FAED95DF-D1F2-F043-97D4-813866FCDBEF}"/>
              </a:ext>
            </a:extLst>
          </p:cNvPr>
          <p:cNvGrpSpPr/>
          <p:nvPr/>
        </p:nvGrpSpPr>
        <p:grpSpPr>
          <a:xfrm>
            <a:off x="7010400" y="762000"/>
            <a:ext cx="4114800" cy="2989580"/>
            <a:chOff x="6934200" y="762000"/>
            <a:chExt cx="4114800" cy="2989580"/>
          </a:xfrm>
        </p:grpSpPr>
        <p:pic>
          <p:nvPicPr>
            <p:cNvPr id="4" name="Picture 3">
              <a:extLst>
                <a:ext uri="{FF2B5EF4-FFF2-40B4-BE49-F238E27FC236}">
                  <a16:creationId xmlns:a16="http://schemas.microsoft.com/office/drawing/2014/main" id="{18252605-7501-49FC-99B8-37D6D9BD8F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34200" y="990600"/>
              <a:ext cx="4114800" cy="2760980"/>
            </a:xfrm>
            <a:prstGeom prst="rect">
              <a:avLst/>
            </a:prstGeom>
            <a:noFill/>
            <a:ln>
              <a:noFill/>
            </a:ln>
          </p:spPr>
        </p:pic>
        <p:sp>
          <p:nvSpPr>
            <p:cNvPr id="7" name="TextBox 6">
              <a:extLst>
                <a:ext uri="{FF2B5EF4-FFF2-40B4-BE49-F238E27FC236}">
                  <a16:creationId xmlns:a16="http://schemas.microsoft.com/office/drawing/2014/main" id="{759AC4CD-CA62-4F54-9B94-30297835C831}"/>
                </a:ext>
              </a:extLst>
            </p:cNvPr>
            <p:cNvSpPr txBox="1"/>
            <p:nvPr/>
          </p:nvSpPr>
          <p:spPr>
            <a:xfrm>
              <a:off x="7619216" y="762000"/>
              <a:ext cx="3153044" cy="369332"/>
            </a:xfrm>
            <a:prstGeom prst="rect">
              <a:avLst/>
            </a:prstGeom>
            <a:noFill/>
          </p:spPr>
          <p:txBody>
            <a:bodyPr wrap="none" rtlCol="0">
              <a:spAutoFit/>
            </a:bodyPr>
            <a:lstStyle/>
            <a:p>
              <a:pPr algn="ctr"/>
              <a:r>
                <a:rPr lang="en-US" dirty="0"/>
                <a:t>Carrier and Small Modulation</a:t>
              </a:r>
            </a:p>
          </p:txBody>
        </p:sp>
      </p:grpSp>
      <p:grpSp>
        <p:nvGrpSpPr>
          <p:cNvPr id="9" name="Group 8">
            <a:extLst>
              <a:ext uri="{FF2B5EF4-FFF2-40B4-BE49-F238E27FC236}">
                <a16:creationId xmlns:a16="http://schemas.microsoft.com/office/drawing/2014/main" id="{77619B0E-A08E-F049-A091-A6F3272BBFC6}"/>
              </a:ext>
            </a:extLst>
          </p:cNvPr>
          <p:cNvGrpSpPr/>
          <p:nvPr/>
        </p:nvGrpSpPr>
        <p:grpSpPr>
          <a:xfrm>
            <a:off x="4038600" y="3669268"/>
            <a:ext cx="4114800" cy="2997943"/>
            <a:chOff x="3721947" y="3669268"/>
            <a:chExt cx="4114800" cy="2997943"/>
          </a:xfrm>
        </p:grpSpPr>
        <p:pic>
          <p:nvPicPr>
            <p:cNvPr id="5" name="Picture 4">
              <a:extLst>
                <a:ext uri="{FF2B5EF4-FFF2-40B4-BE49-F238E27FC236}">
                  <a16:creationId xmlns:a16="http://schemas.microsoft.com/office/drawing/2014/main" id="{A80CD84C-935D-47B7-AAC4-FBA9CF83D54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21947" y="3906231"/>
              <a:ext cx="4114800" cy="2760980"/>
            </a:xfrm>
            <a:prstGeom prst="rect">
              <a:avLst/>
            </a:prstGeom>
            <a:noFill/>
            <a:ln>
              <a:noFill/>
            </a:ln>
          </p:spPr>
        </p:pic>
        <p:sp>
          <p:nvSpPr>
            <p:cNvPr id="8" name="TextBox 7">
              <a:extLst>
                <a:ext uri="{FF2B5EF4-FFF2-40B4-BE49-F238E27FC236}">
                  <a16:creationId xmlns:a16="http://schemas.microsoft.com/office/drawing/2014/main" id="{7C72EFDE-E4A9-4C9B-A151-6B79270A1330}"/>
                </a:ext>
              </a:extLst>
            </p:cNvPr>
            <p:cNvSpPr txBox="1"/>
            <p:nvPr/>
          </p:nvSpPr>
          <p:spPr>
            <a:xfrm>
              <a:off x="4424042" y="3669268"/>
              <a:ext cx="3141246" cy="369332"/>
            </a:xfrm>
            <a:prstGeom prst="rect">
              <a:avLst/>
            </a:prstGeom>
            <a:noFill/>
          </p:spPr>
          <p:txBody>
            <a:bodyPr wrap="none" rtlCol="0">
              <a:spAutoFit/>
            </a:bodyPr>
            <a:lstStyle/>
            <a:p>
              <a:pPr algn="ctr"/>
              <a:r>
                <a:rPr lang="en-US" dirty="0"/>
                <a:t>Carrier and Large Modulation</a:t>
              </a:r>
            </a:p>
          </p:txBody>
        </p:sp>
      </p:grpSp>
      <p:sp>
        <p:nvSpPr>
          <p:cNvPr id="2" name="TextBox 1">
            <a:extLst>
              <a:ext uri="{FF2B5EF4-FFF2-40B4-BE49-F238E27FC236}">
                <a16:creationId xmlns:a16="http://schemas.microsoft.com/office/drawing/2014/main" id="{6BDF1F2D-C43D-4FB8-A8B5-D65A82EDF6CB}"/>
              </a:ext>
            </a:extLst>
          </p:cNvPr>
          <p:cNvSpPr txBox="1"/>
          <p:nvPr/>
        </p:nvSpPr>
        <p:spPr>
          <a:xfrm>
            <a:off x="8305800" y="4639270"/>
            <a:ext cx="2313431" cy="1015663"/>
          </a:xfrm>
          <a:prstGeom prst="rect">
            <a:avLst/>
          </a:prstGeom>
          <a:solidFill>
            <a:schemeClr val="bg1"/>
          </a:solidFill>
          <a:ln w="12700">
            <a:solidFill>
              <a:schemeClr val="tx1"/>
            </a:solidFill>
          </a:ln>
        </p:spPr>
        <p:txBody>
          <a:bodyPr wrap="square" rtlCol="0">
            <a:spAutoFit/>
          </a:bodyPr>
          <a:lstStyle/>
          <a:p>
            <a:r>
              <a:rPr lang="en-US" sz="2000" dirty="0"/>
              <a:t>PSMR for Power Supply Modulation Ratio</a:t>
            </a:r>
          </a:p>
        </p:txBody>
      </p:sp>
    </p:spTree>
    <p:extLst>
      <p:ext uri="{BB962C8B-B14F-4D97-AF65-F5344CB8AC3E}">
        <p14:creationId xmlns:p14="http://schemas.microsoft.com/office/powerpoint/2010/main" val="2154322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1D831-E4CE-419C-82B0-473CC44C2833}"/>
              </a:ext>
            </a:extLst>
          </p:cNvPr>
          <p:cNvSpPr>
            <a:spLocks noGrp="1"/>
          </p:cNvSpPr>
          <p:nvPr>
            <p:ph type="title"/>
          </p:nvPr>
        </p:nvSpPr>
        <p:spPr/>
        <p:txBody>
          <a:bodyPr>
            <a:normAutofit fontScale="90000"/>
          </a:bodyPr>
          <a:lstStyle/>
          <a:p>
            <a:r>
              <a:rPr lang="en-US" dirty="0"/>
              <a:t>Spurs (Discrete) vs Broadband (Random) Noise</a:t>
            </a:r>
          </a:p>
        </p:txBody>
      </p:sp>
      <p:pic>
        <p:nvPicPr>
          <p:cNvPr id="3" name="Picture 2">
            <a:extLst>
              <a:ext uri="{FF2B5EF4-FFF2-40B4-BE49-F238E27FC236}">
                <a16:creationId xmlns:a16="http://schemas.microsoft.com/office/drawing/2014/main" id="{04C09AA8-D951-4FB9-B4B8-146BE328CBFA}"/>
              </a:ext>
            </a:extLst>
          </p:cNvPr>
          <p:cNvPicPr>
            <a:picLocks noChangeAspect="1"/>
          </p:cNvPicPr>
          <p:nvPr/>
        </p:nvPicPr>
        <p:blipFill>
          <a:blip r:embed="rId3"/>
          <a:stretch>
            <a:fillRect/>
          </a:stretch>
        </p:blipFill>
        <p:spPr>
          <a:xfrm>
            <a:off x="533400" y="2021866"/>
            <a:ext cx="9144000" cy="4221401"/>
          </a:xfrm>
          <a:prstGeom prst="rect">
            <a:avLst/>
          </a:prstGeom>
        </p:spPr>
      </p:pic>
      <p:sp>
        <p:nvSpPr>
          <p:cNvPr id="5" name="TextBox 4">
            <a:extLst>
              <a:ext uri="{FF2B5EF4-FFF2-40B4-BE49-F238E27FC236}">
                <a16:creationId xmlns:a16="http://schemas.microsoft.com/office/drawing/2014/main" id="{D5AB607B-A8DC-44E6-BEAE-F82FDFF9B9D3}"/>
              </a:ext>
            </a:extLst>
          </p:cNvPr>
          <p:cNvSpPr txBox="1"/>
          <p:nvPr/>
        </p:nvSpPr>
        <p:spPr>
          <a:xfrm>
            <a:off x="7868391" y="2057400"/>
            <a:ext cx="3714009" cy="2246769"/>
          </a:xfrm>
          <a:prstGeom prst="rect">
            <a:avLst/>
          </a:prstGeom>
          <a:solidFill>
            <a:schemeClr val="bg1"/>
          </a:solidFill>
          <a:ln w="12700">
            <a:solidFill>
              <a:schemeClr val="tx1"/>
            </a:solidFill>
          </a:ln>
        </p:spPr>
        <p:txBody>
          <a:bodyPr wrap="square" rtlCol="0">
            <a:spAutoFit/>
          </a:bodyPr>
          <a:lstStyle>
            <a:defPPr>
              <a:defRPr lang="en-US"/>
            </a:defPPr>
            <a:lvl1pPr>
              <a:defRPr sz="2800"/>
            </a:lvl1pPr>
          </a:lstStyle>
          <a:p>
            <a:r>
              <a:rPr lang="en-US" sz="2000" dirty="0"/>
              <a:t>Most of the jitter is generally due to random noise.  Spurs or individual discrete signals, such as switching power supply ripple do contribute to jitter, but impact spurious free dynamic response in a bigger way.</a:t>
            </a:r>
          </a:p>
        </p:txBody>
      </p:sp>
      <p:sp>
        <p:nvSpPr>
          <p:cNvPr id="6" name="TextBox 5">
            <a:extLst>
              <a:ext uri="{FF2B5EF4-FFF2-40B4-BE49-F238E27FC236}">
                <a16:creationId xmlns:a16="http://schemas.microsoft.com/office/drawing/2014/main" id="{2DBB0D0A-39D3-45C3-A3F9-57F51CB9A8AB}"/>
              </a:ext>
            </a:extLst>
          </p:cNvPr>
          <p:cNvSpPr txBox="1"/>
          <p:nvPr/>
        </p:nvSpPr>
        <p:spPr>
          <a:xfrm>
            <a:off x="4556032" y="3259723"/>
            <a:ext cx="88036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random</a:t>
            </a:r>
          </a:p>
        </p:txBody>
      </p:sp>
      <p:sp>
        <p:nvSpPr>
          <p:cNvPr id="7" name="TextBox 6">
            <a:extLst>
              <a:ext uri="{FF2B5EF4-FFF2-40B4-BE49-F238E27FC236}">
                <a16:creationId xmlns:a16="http://schemas.microsoft.com/office/drawing/2014/main" id="{E4D4D4FC-DC17-49F0-9688-14A2BE203951}"/>
              </a:ext>
            </a:extLst>
          </p:cNvPr>
          <p:cNvSpPr txBox="1"/>
          <p:nvPr/>
        </p:nvSpPr>
        <p:spPr>
          <a:xfrm>
            <a:off x="7868391" y="5334000"/>
            <a:ext cx="3714010" cy="707886"/>
          </a:xfrm>
          <a:prstGeom prst="rect">
            <a:avLst/>
          </a:prstGeom>
          <a:solidFill>
            <a:schemeClr val="bg1"/>
          </a:solidFill>
          <a:ln w="12700">
            <a:solidFill>
              <a:schemeClr val="tx1"/>
            </a:solidFill>
          </a:ln>
        </p:spPr>
        <p:txBody>
          <a:bodyPr wrap="square" rtlCol="0">
            <a:spAutoFit/>
          </a:bodyPr>
          <a:lstStyle>
            <a:defPPr>
              <a:defRPr lang="en-US"/>
            </a:defPPr>
            <a:lvl1pPr>
              <a:defRPr sz="2800"/>
            </a:lvl1pPr>
          </a:lstStyle>
          <a:p>
            <a:r>
              <a:rPr lang="en-US" sz="2000" dirty="0"/>
              <a:t>Power supplies contribute both random and discrete jitter </a:t>
            </a:r>
          </a:p>
        </p:txBody>
      </p:sp>
      <p:sp>
        <p:nvSpPr>
          <p:cNvPr id="9" name="TextBox 8">
            <a:extLst>
              <a:ext uri="{FF2B5EF4-FFF2-40B4-BE49-F238E27FC236}">
                <a16:creationId xmlns:a16="http://schemas.microsoft.com/office/drawing/2014/main" id="{6DF04515-14B8-4E11-8378-43766B34276A}"/>
              </a:ext>
            </a:extLst>
          </p:cNvPr>
          <p:cNvSpPr txBox="1"/>
          <p:nvPr/>
        </p:nvSpPr>
        <p:spPr>
          <a:xfrm>
            <a:off x="2866749" y="3598277"/>
            <a:ext cx="90281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discrete</a:t>
            </a:r>
          </a:p>
        </p:txBody>
      </p:sp>
      <p:sp>
        <p:nvSpPr>
          <p:cNvPr id="10" name="TextBox 9">
            <a:extLst>
              <a:ext uri="{FF2B5EF4-FFF2-40B4-BE49-F238E27FC236}">
                <a16:creationId xmlns:a16="http://schemas.microsoft.com/office/drawing/2014/main" id="{A84B43A6-8477-404E-95F0-7806E75D0C4C}"/>
              </a:ext>
            </a:extLst>
          </p:cNvPr>
          <p:cNvSpPr txBox="1"/>
          <p:nvPr/>
        </p:nvSpPr>
        <p:spPr>
          <a:xfrm>
            <a:off x="5099114" y="6166587"/>
            <a:ext cx="2378728" cy="276999"/>
          </a:xfrm>
          <a:prstGeom prst="rect">
            <a:avLst/>
          </a:prstGeom>
          <a:noFill/>
        </p:spPr>
        <p:txBody>
          <a:bodyPr wrap="none" rtlCol="0">
            <a:spAutoFit/>
          </a:bodyPr>
          <a:lstStyle/>
          <a:p>
            <a:r>
              <a:rPr lang="en-US" sz="1200" dirty="0"/>
              <a:t>Image courtesy Rohde &amp; Schwarz</a:t>
            </a:r>
          </a:p>
        </p:txBody>
      </p:sp>
    </p:spTree>
    <p:extLst>
      <p:ext uri="{BB962C8B-B14F-4D97-AF65-F5344CB8AC3E}">
        <p14:creationId xmlns:p14="http://schemas.microsoft.com/office/powerpoint/2010/main" val="3119524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DF14D3C-3904-4EFE-8A58-0C8054B74995}"/>
              </a:ext>
            </a:extLst>
          </p:cNvPr>
          <p:cNvSpPr/>
          <p:nvPr/>
        </p:nvSpPr>
        <p:spPr>
          <a:xfrm>
            <a:off x="5195147" y="1905000"/>
            <a:ext cx="4634653" cy="273642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53A5E0-4FB3-4266-A14D-C4FB2EAAB2F0}"/>
              </a:ext>
            </a:extLst>
          </p:cNvPr>
          <p:cNvPicPr>
            <a:picLocks noChangeAspect="1"/>
          </p:cNvPicPr>
          <p:nvPr/>
        </p:nvPicPr>
        <p:blipFill>
          <a:blip r:embed="rId3"/>
          <a:stretch>
            <a:fillRect/>
          </a:stretch>
        </p:blipFill>
        <p:spPr>
          <a:xfrm>
            <a:off x="649176" y="2023223"/>
            <a:ext cx="3441919" cy="2596190"/>
          </a:xfrm>
          <a:prstGeom prst="rect">
            <a:avLst/>
          </a:prstGeom>
        </p:spPr>
      </p:pic>
      <p:sp>
        <p:nvSpPr>
          <p:cNvPr id="5" name="Rectangle: Rounded Corners 4">
            <a:extLst>
              <a:ext uri="{FF2B5EF4-FFF2-40B4-BE49-F238E27FC236}">
                <a16:creationId xmlns:a16="http://schemas.microsoft.com/office/drawing/2014/main" id="{2FC87911-C8F3-4BF6-98A0-FC02EC47D381}"/>
              </a:ext>
            </a:extLst>
          </p:cNvPr>
          <p:cNvSpPr/>
          <p:nvPr/>
        </p:nvSpPr>
        <p:spPr>
          <a:xfrm>
            <a:off x="5349715" y="2175084"/>
            <a:ext cx="1216597" cy="750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Filter and Damping</a:t>
            </a:r>
          </a:p>
        </p:txBody>
      </p:sp>
      <p:sp>
        <p:nvSpPr>
          <p:cNvPr id="8" name="Rectangle: Rounded Corners 7">
            <a:extLst>
              <a:ext uri="{FF2B5EF4-FFF2-40B4-BE49-F238E27FC236}">
                <a16:creationId xmlns:a16="http://schemas.microsoft.com/office/drawing/2014/main" id="{14B68BD1-95CA-4925-B166-8C40815AE874}"/>
              </a:ext>
            </a:extLst>
          </p:cNvPr>
          <p:cNvSpPr/>
          <p:nvPr/>
        </p:nvSpPr>
        <p:spPr>
          <a:xfrm>
            <a:off x="8222826" y="2175084"/>
            <a:ext cx="1216597" cy="750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High Current Buffer</a:t>
            </a:r>
          </a:p>
        </p:txBody>
      </p:sp>
      <p:sp>
        <p:nvSpPr>
          <p:cNvPr id="10" name="TextBox 9">
            <a:extLst>
              <a:ext uri="{FF2B5EF4-FFF2-40B4-BE49-F238E27FC236}">
                <a16:creationId xmlns:a16="http://schemas.microsoft.com/office/drawing/2014/main" id="{7DD43F30-0412-4294-9830-F43E2504EE4D}"/>
              </a:ext>
            </a:extLst>
          </p:cNvPr>
          <p:cNvSpPr txBox="1"/>
          <p:nvPr/>
        </p:nvSpPr>
        <p:spPr>
          <a:xfrm>
            <a:off x="4343400" y="3988937"/>
            <a:ext cx="566181" cy="369332"/>
          </a:xfrm>
          <a:prstGeom prst="rect">
            <a:avLst/>
          </a:prstGeom>
          <a:noFill/>
        </p:spPr>
        <p:txBody>
          <a:bodyPr wrap="none" rtlCol="0">
            <a:spAutoFit/>
          </a:bodyPr>
          <a:lstStyle/>
          <a:p>
            <a:r>
              <a:rPr lang="en-US" dirty="0"/>
              <a:t>OSC</a:t>
            </a:r>
          </a:p>
        </p:txBody>
      </p:sp>
      <p:cxnSp>
        <p:nvCxnSpPr>
          <p:cNvPr id="12" name="Straight Arrow Connector 11">
            <a:extLst>
              <a:ext uri="{FF2B5EF4-FFF2-40B4-BE49-F238E27FC236}">
                <a16:creationId xmlns:a16="http://schemas.microsoft.com/office/drawing/2014/main" id="{6721A6F6-11FE-4885-A762-9412711540D3}"/>
              </a:ext>
            </a:extLst>
          </p:cNvPr>
          <p:cNvCxnSpPr>
            <a:cxnSpLocks/>
          </p:cNvCxnSpPr>
          <p:nvPr/>
        </p:nvCxnSpPr>
        <p:spPr>
          <a:xfrm flipV="1">
            <a:off x="4964853" y="4175388"/>
            <a:ext cx="2002163" cy="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B1E9D7-63D0-4164-83F7-DFECD9F2DE13}"/>
              </a:ext>
            </a:extLst>
          </p:cNvPr>
          <p:cNvSpPr txBox="1"/>
          <p:nvPr/>
        </p:nvSpPr>
        <p:spPr>
          <a:xfrm>
            <a:off x="4038600" y="2353374"/>
            <a:ext cx="774606" cy="369332"/>
          </a:xfrm>
          <a:prstGeom prst="rect">
            <a:avLst/>
          </a:prstGeom>
          <a:noFill/>
        </p:spPr>
        <p:txBody>
          <a:bodyPr wrap="square" rtlCol="0">
            <a:spAutoFit/>
          </a:bodyPr>
          <a:lstStyle/>
          <a:p>
            <a:r>
              <a:rPr lang="en-US" dirty="0"/>
              <a:t>DC in</a:t>
            </a:r>
          </a:p>
        </p:txBody>
      </p:sp>
      <p:cxnSp>
        <p:nvCxnSpPr>
          <p:cNvPr id="15" name="Straight Arrow Connector 14">
            <a:extLst>
              <a:ext uri="{FF2B5EF4-FFF2-40B4-BE49-F238E27FC236}">
                <a16:creationId xmlns:a16="http://schemas.microsoft.com/office/drawing/2014/main" id="{16126173-5503-4734-9BD4-8AE239A3B3A3}"/>
              </a:ext>
            </a:extLst>
          </p:cNvPr>
          <p:cNvCxnSpPr>
            <a:cxnSpLocks/>
          </p:cNvCxnSpPr>
          <p:nvPr/>
        </p:nvCxnSpPr>
        <p:spPr>
          <a:xfrm>
            <a:off x="4764290" y="2545029"/>
            <a:ext cx="5854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931AD5A-4914-4B80-BD84-72781F682D09}"/>
              </a:ext>
            </a:extLst>
          </p:cNvPr>
          <p:cNvCxnSpPr>
            <a:cxnSpLocks/>
          </p:cNvCxnSpPr>
          <p:nvPr/>
        </p:nvCxnSpPr>
        <p:spPr>
          <a:xfrm>
            <a:off x="9440189" y="2557605"/>
            <a:ext cx="57933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CB74EE9-AD38-4FE9-8A71-FF96BACF5DFF}"/>
              </a:ext>
            </a:extLst>
          </p:cNvPr>
          <p:cNvSpPr txBox="1"/>
          <p:nvPr/>
        </p:nvSpPr>
        <p:spPr>
          <a:xfrm>
            <a:off x="9977657" y="2372939"/>
            <a:ext cx="1549050" cy="369332"/>
          </a:xfrm>
          <a:prstGeom prst="rect">
            <a:avLst/>
          </a:prstGeom>
          <a:noFill/>
        </p:spPr>
        <p:txBody>
          <a:bodyPr wrap="square" rtlCol="0">
            <a:spAutoFit/>
          </a:bodyPr>
          <a:lstStyle/>
          <a:p>
            <a:r>
              <a:rPr lang="en-US" dirty="0"/>
              <a:t>DC+OSC out</a:t>
            </a:r>
          </a:p>
        </p:txBody>
      </p:sp>
      <p:cxnSp>
        <p:nvCxnSpPr>
          <p:cNvPr id="23" name="Straight Connector 22">
            <a:extLst>
              <a:ext uri="{FF2B5EF4-FFF2-40B4-BE49-F238E27FC236}">
                <a16:creationId xmlns:a16="http://schemas.microsoft.com/office/drawing/2014/main" id="{638FDFEC-55BD-4CBB-9C99-F7F070FCB4DC}"/>
              </a:ext>
            </a:extLst>
          </p:cNvPr>
          <p:cNvCxnSpPr>
            <a:cxnSpLocks/>
            <a:stCxn id="5" idx="3"/>
            <a:endCxn id="8" idx="1"/>
          </p:cNvCxnSpPr>
          <p:nvPr/>
        </p:nvCxnSpPr>
        <p:spPr>
          <a:xfrm>
            <a:off x="6566312" y="2550158"/>
            <a:ext cx="165651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A77E55-CEEC-4267-A0A7-55B312BDC225}"/>
              </a:ext>
            </a:extLst>
          </p:cNvPr>
          <p:cNvCxnSpPr>
            <a:cxnSpLocks/>
          </p:cNvCxnSpPr>
          <p:nvPr/>
        </p:nvCxnSpPr>
        <p:spPr>
          <a:xfrm>
            <a:off x="7406497" y="2407721"/>
            <a:ext cx="0" cy="18515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9245831-C55E-4E41-98B3-EE30FE0EA023}"/>
              </a:ext>
            </a:extLst>
          </p:cNvPr>
          <p:cNvSpPr/>
          <p:nvPr/>
        </p:nvSpPr>
        <p:spPr>
          <a:xfrm>
            <a:off x="6837536" y="3905026"/>
            <a:ext cx="1216597" cy="5371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Bias network</a:t>
            </a:r>
          </a:p>
        </p:txBody>
      </p:sp>
      <p:sp>
        <p:nvSpPr>
          <p:cNvPr id="21" name="Rectangle: Rounded Corners 20">
            <a:extLst>
              <a:ext uri="{FF2B5EF4-FFF2-40B4-BE49-F238E27FC236}">
                <a16:creationId xmlns:a16="http://schemas.microsoft.com/office/drawing/2014/main" id="{4DBE5D4A-4EA5-454B-BA44-669E63464F05}"/>
              </a:ext>
            </a:extLst>
          </p:cNvPr>
          <p:cNvSpPr/>
          <p:nvPr/>
        </p:nvSpPr>
        <p:spPr>
          <a:xfrm>
            <a:off x="6837536" y="3146552"/>
            <a:ext cx="1216597" cy="5371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Summer</a:t>
            </a:r>
          </a:p>
        </p:txBody>
      </p:sp>
      <p:sp>
        <p:nvSpPr>
          <p:cNvPr id="6" name="Rectangle: Rounded Corners 5">
            <a:extLst>
              <a:ext uri="{FF2B5EF4-FFF2-40B4-BE49-F238E27FC236}">
                <a16:creationId xmlns:a16="http://schemas.microsoft.com/office/drawing/2014/main" id="{0B5EA303-26B0-4BCB-A940-417132DB8155}"/>
              </a:ext>
            </a:extLst>
          </p:cNvPr>
          <p:cNvSpPr/>
          <p:nvPr/>
        </p:nvSpPr>
        <p:spPr>
          <a:xfrm>
            <a:off x="6837536" y="2175084"/>
            <a:ext cx="1216597" cy="750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Ripple Stripper</a:t>
            </a:r>
          </a:p>
        </p:txBody>
      </p:sp>
      <p:sp>
        <p:nvSpPr>
          <p:cNvPr id="2" name="Title 1">
            <a:extLst>
              <a:ext uri="{FF2B5EF4-FFF2-40B4-BE49-F238E27FC236}">
                <a16:creationId xmlns:a16="http://schemas.microsoft.com/office/drawing/2014/main" id="{D1158E81-528F-452A-A989-0674B99A43AD}"/>
              </a:ext>
            </a:extLst>
          </p:cNvPr>
          <p:cNvSpPr>
            <a:spLocks noGrp="1"/>
          </p:cNvSpPr>
          <p:nvPr>
            <p:ph type="title"/>
          </p:nvPr>
        </p:nvSpPr>
        <p:spPr/>
        <p:txBody>
          <a:bodyPr/>
          <a:lstStyle/>
          <a:p>
            <a:r>
              <a:rPr lang="en-US" dirty="0"/>
              <a:t>Getting close to a noiseless power supply</a:t>
            </a:r>
          </a:p>
        </p:txBody>
      </p:sp>
      <p:sp>
        <p:nvSpPr>
          <p:cNvPr id="4" name="TextBox 3">
            <a:extLst>
              <a:ext uri="{FF2B5EF4-FFF2-40B4-BE49-F238E27FC236}">
                <a16:creationId xmlns:a16="http://schemas.microsoft.com/office/drawing/2014/main" id="{0B57F75B-0E8D-4878-9CC2-75E3AE8CBB44}"/>
              </a:ext>
            </a:extLst>
          </p:cNvPr>
          <p:cNvSpPr txBox="1"/>
          <p:nvPr/>
        </p:nvSpPr>
        <p:spPr>
          <a:xfrm>
            <a:off x="2819400" y="4800600"/>
            <a:ext cx="6553201" cy="1538883"/>
          </a:xfrm>
          <a:prstGeom prst="rect">
            <a:avLst/>
          </a:prstGeom>
          <a:noFill/>
        </p:spPr>
        <p:txBody>
          <a:bodyPr wrap="square" rtlCol="0">
            <a:spAutoFit/>
          </a:bodyPr>
          <a:lstStyle/>
          <a:p>
            <a:r>
              <a:rPr lang="en-US" sz="2000" dirty="0"/>
              <a:t>There are some special voltage regulators that offer very low noise and we’ll discuss those later in this webinar.</a:t>
            </a:r>
          </a:p>
          <a:p>
            <a:endParaRPr lang="en-US" sz="1400" dirty="0"/>
          </a:p>
          <a:p>
            <a:r>
              <a:rPr lang="en-US" sz="2000" dirty="0"/>
              <a:t>In addition to being ultra-low noise the line injector allows noise to be superimposed on the power supply</a:t>
            </a:r>
          </a:p>
        </p:txBody>
      </p:sp>
    </p:spTree>
    <p:extLst>
      <p:ext uri="{BB962C8B-B14F-4D97-AF65-F5344CB8AC3E}">
        <p14:creationId xmlns:p14="http://schemas.microsoft.com/office/powerpoint/2010/main" val="40596837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3912</TotalTime>
  <Words>5326</Words>
  <Application>Microsoft Office PowerPoint</Application>
  <PresentationFormat>Widescreen</PresentationFormat>
  <Paragraphs>400</Paragraphs>
  <Slides>45</Slides>
  <Notes>40</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Cambria Math</vt:lpstr>
      <vt:lpstr>Constantia</vt:lpstr>
      <vt:lpstr>Times New Roman</vt:lpstr>
      <vt:lpstr>Wingdings 2</vt:lpstr>
      <vt:lpstr>Flow</vt:lpstr>
      <vt:lpstr>Designing Power For Sensitive Circuits</vt:lpstr>
      <vt:lpstr>Presenter Bio</vt:lpstr>
      <vt:lpstr>Sponsor(s)</vt:lpstr>
      <vt:lpstr>What You’ll Gain From This Webinar</vt:lpstr>
      <vt:lpstr>What are sensitive circuits</vt:lpstr>
      <vt:lpstr>Sensitivity to power supply noise</vt:lpstr>
      <vt:lpstr>PowerPoint Presentation</vt:lpstr>
      <vt:lpstr>Spurs (Discrete) vs Broadband (Random) Noise</vt:lpstr>
      <vt:lpstr>Getting close to a noiseless power supply</vt:lpstr>
      <vt:lpstr>The Example I’ll use</vt:lpstr>
      <vt:lpstr>At these noise levels the cables are important</vt:lpstr>
      <vt:lpstr>Setup for connection and monitoring</vt:lpstr>
      <vt:lpstr>PowerPoint Presentation</vt:lpstr>
      <vt:lpstr>Using an Oscilloscope</vt:lpstr>
      <vt:lpstr>Improving the noise floor</vt:lpstr>
      <vt:lpstr>Power Supply Noise with Oscilloscope</vt:lpstr>
      <vt:lpstr>Signal Measurement Test Setup</vt:lpstr>
      <vt:lpstr>AM &amp; PM Cause Spurs, Jitter is Primarily PM </vt:lpstr>
      <vt:lpstr>This Often Requires a Phase Noise Analyzer</vt:lpstr>
      <vt:lpstr>3 Different Clocks with the Noiseless power</vt:lpstr>
      <vt:lpstr>Adding 1mVpp noise via the Line Inector</vt:lpstr>
      <vt:lpstr>The Same Clock with 3 Power Supplies</vt:lpstr>
      <vt:lpstr>Clock Spectrum</vt:lpstr>
      <vt:lpstr>Clock Spectrum</vt:lpstr>
      <vt:lpstr>50uVpk Modulation (5mV/40dB atten)</vt:lpstr>
      <vt:lpstr>Assessing the Damage</vt:lpstr>
      <vt:lpstr>Calculating the difference</vt:lpstr>
      <vt:lpstr>Simplest Noise Filter</vt:lpstr>
      <vt:lpstr>Linear Regulator Noise Filter</vt:lpstr>
      <vt:lpstr>Switching Regulator Noise Filter</vt:lpstr>
      <vt:lpstr>Putting the Process to the Test</vt:lpstr>
      <vt:lpstr>How much noise is allowed.</vt:lpstr>
      <vt:lpstr>Unexpected Noise – 2.8MHz POL</vt:lpstr>
      <vt:lpstr>Why The Low Frequency Noise?</vt:lpstr>
      <vt:lpstr>About Ferrite Beads</vt:lpstr>
      <vt:lpstr>0.3, 1.3 and 2.3Ohm resistance</vt:lpstr>
      <vt:lpstr>PowerPoint Presentation</vt:lpstr>
      <vt:lpstr>“RF” Ultra-Low-Noise Options</vt:lpstr>
      <vt:lpstr>Powered by LT3042 Ultra-Low Noise Regulator</vt:lpstr>
      <vt:lpstr>Simulated Phase Noise</vt:lpstr>
      <vt:lpstr>Not all regulators are created equal</vt:lpstr>
      <vt:lpstr>Noise Density of Several Linear Regulators</vt:lpstr>
      <vt:lpstr>Asscociated Phase Noise</vt:lpstr>
      <vt:lpstr>Consider all the ways noise gets in</vt:lpstr>
      <vt:lpstr>Thank You For Attending this Webinar</vt:lpstr>
    </vt:vector>
  </TitlesOfParts>
  <Company>Horizon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Janine Love</dc:creator>
  <cp:lastModifiedBy>Steve Sandler</cp:lastModifiedBy>
  <cp:revision>182</cp:revision>
  <dcterms:created xsi:type="dcterms:W3CDTF">2017-01-04T15:59:32Z</dcterms:created>
  <dcterms:modified xsi:type="dcterms:W3CDTF">2018-03-23T20:15:01Z</dcterms:modified>
</cp:coreProperties>
</file>